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352" r:id="rId2"/>
    <p:sldId id="347" r:id="rId3"/>
    <p:sldId id="385" r:id="rId4"/>
    <p:sldId id="397" r:id="rId5"/>
    <p:sldId id="398" r:id="rId6"/>
    <p:sldId id="354" r:id="rId7"/>
    <p:sldId id="358" r:id="rId8"/>
    <p:sldId id="401" r:id="rId9"/>
    <p:sldId id="402" r:id="rId10"/>
    <p:sldId id="403" r:id="rId11"/>
    <p:sldId id="404" r:id="rId12"/>
    <p:sldId id="405" r:id="rId13"/>
    <p:sldId id="406" r:id="rId14"/>
    <p:sldId id="407" r:id="rId15"/>
    <p:sldId id="408" r:id="rId16"/>
    <p:sldId id="410" r:id="rId17"/>
    <p:sldId id="409" r:id="rId18"/>
    <p:sldId id="411" r:id="rId19"/>
    <p:sldId id="399" r:id="rId20"/>
    <p:sldId id="357" r:id="rId21"/>
    <p:sldId id="360" r:id="rId22"/>
    <p:sldId id="400" r:id="rId23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017C990-2224-4789-ACA2-5A30F3A81403}">
          <p14:sldIdLst>
            <p14:sldId id="352"/>
            <p14:sldId id="347"/>
            <p14:sldId id="385"/>
            <p14:sldId id="397"/>
            <p14:sldId id="398"/>
            <p14:sldId id="354"/>
            <p14:sldId id="358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10"/>
            <p14:sldId id="409"/>
            <p14:sldId id="411"/>
            <p14:sldId id="399"/>
            <p14:sldId id="357"/>
            <p14:sldId id="360"/>
            <p14:sldId id="4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2B6985"/>
    <a:srgbClr val="94BC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71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18" y="8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A7BA3-C6C6-4B46-BDBC-DD7A1141F89C}" type="datetimeFigureOut">
              <a:rPr lang="ru-RU" smtClean="0"/>
              <a:t>13.02.2017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53230-DE19-4A0D-A6D0-3D346807F2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104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260648"/>
            <a:ext cx="9906000" cy="659735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9EA67-DE99-4DF6-AA79-D36F54C6DCEE}" type="datetime1">
              <a:rPr lang="ru-RU" smtClean="0"/>
              <a:pPr/>
              <a:t>13.02.2017</a:t>
            </a:fld>
            <a:endParaRPr lang="ru-RU"/>
          </a:p>
        </p:txBody>
      </p:sp>
      <p:pic>
        <p:nvPicPr>
          <p:cNvPr id="9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1" y="6"/>
            <a:ext cx="9936000" cy="6878771"/>
          </a:xfrm>
          <a:prstGeom prst="rect">
            <a:avLst/>
          </a:prstGeom>
        </p:spPr>
      </p:pic>
      <p:pic>
        <p:nvPicPr>
          <p:cNvPr id="4100" name="Picture 4" descr="C:\Users\davydov\Desktop\ЛОГО_нах_160517_3.png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867" y="3861059"/>
            <a:ext cx="2496277" cy="229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http://xn--80aqimeddsbq.xn--p1ai/wp-content/uploads/2011/02/mintrans.gi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000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181" y="188640"/>
            <a:ext cx="725180" cy="76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 userDrawn="1"/>
        </p:nvSpPr>
        <p:spPr>
          <a:xfrm>
            <a:off x="1028696" y="1556792"/>
            <a:ext cx="784862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0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Структура</a:t>
            </a:r>
            <a:br>
              <a:rPr lang="ru-RU" sz="4000" b="0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</a:br>
            <a:r>
              <a:rPr lang="ru-RU" sz="4000" b="0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Российского университета транспорта </a:t>
            </a:r>
            <a:endParaRPr lang="en-US" sz="4000" b="0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algn="ctr"/>
            <a:r>
              <a:rPr lang="en-US" sz="4000" b="0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(</a:t>
            </a:r>
            <a:r>
              <a:rPr lang="ru-RU" sz="4000" b="0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МИИТ)</a:t>
            </a:r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2383227" y="1052736"/>
            <a:ext cx="51010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000" b="0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Narrow" panose="020B0606020202030204" pitchFamily="34" charset="0"/>
              </a:rPr>
              <a:t>Министерство транспорта Российской Федерации</a:t>
            </a:r>
          </a:p>
          <a:p>
            <a:pPr algn="ctr"/>
            <a:endParaRPr lang="ru-RU" sz="2000" b="0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94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714356"/>
            <a:ext cx="9906000" cy="5544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D8571-8BE3-4155-9CA6-839E670B9B3E}" type="datetime1">
              <a:rPr lang="ru-RU" smtClean="0"/>
              <a:pPr/>
              <a:t>13.02.2017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Московский государственный университет путей сообщения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94EFE-4DBA-425C-B6B0-622FA7F8BF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84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714356"/>
            <a:ext cx="9906000" cy="5544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785798"/>
            <a:ext cx="2228850" cy="534036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45"/>
            <a:ext cx="652145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A4D4E-6716-4434-8C68-3E15EA73D505}" type="datetime1">
              <a:rPr lang="ru-RU" smtClean="0"/>
              <a:pPr/>
              <a:t>13.02.2017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Московский государственный университет путей сообщения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94EFE-4DBA-425C-B6B0-622FA7F8BF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51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36"/>
            <a:ext cx="84201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95DAB-8BC5-4520-B262-9F7C4762E2DB}" type="datetimeFigureOut">
              <a:rPr lang="ru-RU" smtClean="0"/>
              <a:pPr/>
              <a:t>13.02.2017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5158B-0035-4BA4-BAA1-3BB7D1D4F64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721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ый треугольник 7"/>
          <p:cNvSpPr/>
          <p:nvPr userDrawn="1"/>
        </p:nvSpPr>
        <p:spPr>
          <a:xfrm rot="14452449">
            <a:off x="655746" y="147813"/>
            <a:ext cx="714943" cy="640819"/>
          </a:xfrm>
          <a:prstGeom prst="rtTriangle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765" y="0"/>
            <a:ext cx="8038532" cy="88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480" y="1091824"/>
            <a:ext cx="9361040" cy="5577539"/>
          </a:xfrm>
        </p:spPr>
        <p:txBody>
          <a:bodyPr/>
          <a:lstStyle>
            <a:lvl1pPr marL="342900" indent="-342900">
              <a:buFontTx/>
              <a:buBlip>
                <a:blip r:embed="rId3"/>
              </a:buBlip>
              <a:defRPr>
                <a:latin typeface="Arial Narrow" panose="020B0606020202030204" pitchFamily="34" charset="0"/>
              </a:defRPr>
            </a:lvl1pPr>
            <a:lvl2pPr marL="742950" indent="-285750">
              <a:buFontTx/>
              <a:buBlip>
                <a:blip r:embed="rId3"/>
              </a:buBlip>
              <a:defRPr sz="1400">
                <a:latin typeface="Arial Narrow" panose="020B0606020202030204" pitchFamily="34" charset="0"/>
              </a:defRPr>
            </a:lvl2pPr>
            <a:lvl3pPr marL="1143000" indent="-228600">
              <a:buFontTx/>
              <a:buBlip>
                <a:blip r:embed="rId3"/>
              </a:buBlip>
              <a:defRPr/>
            </a:lvl3pPr>
            <a:lvl4pPr marL="1600200" indent="-228600">
              <a:buFontTx/>
              <a:buBlip>
                <a:blip r:embed="rId3"/>
              </a:buBlip>
              <a:defRPr/>
            </a:lvl4pPr>
            <a:lvl5pPr marL="2057400" indent="-2286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371269" y="5146"/>
            <a:ext cx="2311400" cy="365125"/>
          </a:xfrm>
        </p:spPr>
        <p:txBody>
          <a:bodyPr/>
          <a:lstStyle>
            <a:lvl1pPr>
              <a:defRPr b="1">
                <a:solidFill>
                  <a:srgbClr val="FF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ru-RU" sz="1400" dirty="0"/>
              <a:t>           </a:t>
            </a:r>
            <a:fld id="{1BE4106D-A912-433C-A856-CF2ABCD01D82}" type="slidenum">
              <a:rPr lang="ru-RU" sz="1600" b="0" smtClean="0">
                <a:solidFill>
                  <a:schemeClr val="accent1">
                    <a:lumMod val="50000"/>
                  </a:scheme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16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Параллелограмм 6"/>
          <p:cNvSpPr/>
          <p:nvPr userDrawn="1"/>
        </p:nvSpPr>
        <p:spPr>
          <a:xfrm>
            <a:off x="88680" y="230076"/>
            <a:ext cx="1378424" cy="900000"/>
          </a:xfrm>
          <a:prstGeom prst="parallelogram">
            <a:avLst/>
          </a:prstGeom>
          <a:solidFill>
            <a:srgbClr val="2B6985"/>
          </a:solidFill>
          <a:effectLst>
            <a:outerShdw blurRad="304800" dist="152400" dir="2460000" sx="99000" sy="99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261938" lvl="0" indent="0" algn="l" defTabSz="914400" rtl="0" eaLnBrk="1" latinLnBrk="0" hangingPunct="1">
              <a:spcBef>
                <a:spcPct val="0"/>
              </a:spcBef>
              <a:buNone/>
            </a:pPr>
            <a:endParaRPr lang="ru-RU" sz="2400" b="0" kern="12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7574" y="7"/>
            <a:ext cx="8088505" cy="644331"/>
          </a:xfrm>
          <a:noFill/>
          <a:effectLst>
            <a:outerShdw blurRad="304800" dist="152400" dir="2460000" sx="99000" sy="99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261938" indent="0">
              <a:defRPr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026" name="Picture 2" descr="D:\АРХИВЫ\Архив МИИТ\17 Архив\17 Шаблоны\Рисунок1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070" y="22851"/>
            <a:ext cx="2161925" cy="121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ый треугольник 3"/>
          <p:cNvSpPr/>
          <p:nvPr userDrawn="1"/>
        </p:nvSpPr>
        <p:spPr>
          <a:xfrm>
            <a:off x="1132771" y="-1"/>
            <a:ext cx="334335" cy="230077"/>
          </a:xfrm>
          <a:prstGeom prst="rtTriangle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33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714356"/>
            <a:ext cx="9906000" cy="5544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1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7F06-9EF6-4428-A096-9ACA08488B3A}" type="datetime1">
              <a:rPr lang="ru-RU" smtClean="0"/>
              <a:pPr/>
              <a:t>13.02.2017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Московский государственный университет путей сообщения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94EFE-4DBA-425C-B6B0-622FA7F8BF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97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714356"/>
            <a:ext cx="9906000" cy="5544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3595E-4FAD-464F-915F-E7BD19854999}" type="datetime1">
              <a:rPr lang="ru-RU" smtClean="0"/>
              <a:pPr/>
              <a:t>13.02.2017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Московский государственный университет путей сообщения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94EFE-4DBA-425C-B6B0-622FA7F8BF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9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714356"/>
            <a:ext cx="9906000" cy="5544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9EB1-7B99-4F35-8A6E-D24129142263}" type="datetime1">
              <a:rPr lang="ru-RU" smtClean="0"/>
              <a:pPr/>
              <a:t>13.02.2017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Московский государственный университет путей сообщения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94EFE-4DBA-425C-B6B0-622FA7F8BF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75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0" y="714356"/>
            <a:ext cx="9906000" cy="5544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8AD6C-5388-478D-A30D-5D96FAD6C848}" type="datetime1">
              <a:rPr lang="ru-RU" smtClean="0"/>
              <a:pPr/>
              <a:t>13.02.2017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Московский государственный университет путей сообщения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94EFE-4DBA-425C-B6B0-622FA7F8BF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65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714356"/>
            <a:ext cx="9906000" cy="5544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ACC50-3CDB-4B2A-9680-D442E2115B6D}" type="datetime1">
              <a:rPr lang="ru-RU" smtClean="0"/>
              <a:pPr/>
              <a:t>13.02.2017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Московский государственный университет путей сообщения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94EFE-4DBA-425C-B6B0-622FA7F8BF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15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714356"/>
            <a:ext cx="9906000" cy="5544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2" y="273057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5A709-0A96-477F-988F-9D44496A271B}" type="datetime1">
              <a:rPr lang="ru-RU" smtClean="0"/>
              <a:pPr/>
              <a:t>13.02.2017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Московский государственный университет путей сообщения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94EFE-4DBA-425C-B6B0-622FA7F8BF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04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714356"/>
            <a:ext cx="9906000" cy="5544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10686-708F-4FCA-BEB4-519646DA110E}" type="datetime1">
              <a:rPr lang="ru-RU" smtClean="0"/>
              <a:pPr/>
              <a:t>13.02.2017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Московский государственный университет путей сообщения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94EFE-4DBA-425C-B6B0-622FA7F8BF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83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0" y="714356"/>
            <a:ext cx="9906000" cy="55440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0" y="404664"/>
            <a:ext cx="9906000" cy="504056"/>
          </a:xfrm>
          <a:prstGeom prst="rect">
            <a:avLst/>
          </a:prstGeom>
          <a:pattFill prst="narHorz">
            <a:fgClr>
              <a:schemeClr val="bg1"/>
            </a:fgClr>
            <a:bgClr>
              <a:srgbClr val="0070C0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573" y="583667"/>
            <a:ext cx="8547057" cy="63408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6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88B4C-67DF-4C24-A4F2-0444FBE3A11C}" type="datetime1">
              <a:rPr lang="ru-RU" smtClean="0"/>
              <a:pPr/>
              <a:t>13.02.2017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22702" y="6356361"/>
            <a:ext cx="66307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Московский государственный университет путей сообщения Императора Николая </a:t>
            </a:r>
            <a:r>
              <a:rPr lang="en-US" dirty="0"/>
              <a:t>II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79D48-72CE-4ECA-A0F2-2B5D5CB96CA6}" type="slidenum">
              <a:rPr lang="ru-RU" smtClean="0"/>
              <a:pPr/>
              <a:t>‹#›</a:t>
            </a:fld>
            <a:endParaRPr lang="ru-RU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7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/>
  <p:txStyles>
    <p:titleStyle>
      <a:lvl1pPr marL="1255713" indent="0" algn="l" defTabSz="914400" rtl="0" eaLnBrk="1" latinLnBrk="0" hangingPunct="1">
        <a:spcBef>
          <a:spcPct val="0"/>
        </a:spcBef>
        <a:buNone/>
        <a:defRPr sz="2400" b="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Tx/>
        <a:buBlip>
          <a:blip r:embed="rId14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Tx/>
        <a:buBlip>
          <a:blip r:embed="rId14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gif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9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tiff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8.png"/><Relationship Id="rId7" Type="http://schemas.openxmlformats.org/officeDocument/2006/relationships/image" Target="../media/image4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gif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8.png"/><Relationship Id="rId21" Type="http://schemas.openxmlformats.org/officeDocument/2006/relationships/image" Target="../media/image12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openxmlformats.org/officeDocument/2006/relationships/image" Target="../media/image9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hyperlink" Target="http://www.vr.fi/ru/index.html" TargetMode="External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10" Type="http://schemas.openxmlformats.org/officeDocument/2006/relationships/image" Target="../media/image56.png"/><Relationship Id="rId19" Type="http://schemas.openxmlformats.org/officeDocument/2006/relationships/image" Target="../media/image64.png"/><Relationship Id="rId4" Type="http://schemas.openxmlformats.org/officeDocument/2006/relationships/image" Target="../media/image11.png"/><Relationship Id="rId9" Type="http://schemas.openxmlformats.org/officeDocument/2006/relationships/image" Target="../media/image55.png"/><Relationship Id="rId1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gif"/><Relationship Id="rId5" Type="http://schemas.openxmlformats.org/officeDocument/2006/relationships/image" Target="../media/image6.gif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gif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gif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8.pn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1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8.png"/><Relationship Id="rId7" Type="http://schemas.openxmlformats.org/officeDocument/2006/relationships/image" Target="../media/image26.jpeg"/><Relationship Id="rId12" Type="http://schemas.openxmlformats.org/officeDocument/2006/relationships/image" Target="../media/image31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tiff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11.pn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5461" y="3199048"/>
            <a:ext cx="8615075" cy="1504757"/>
          </a:xfrm>
          <a:solidFill>
            <a:schemeClr val="bg1"/>
          </a:solidFill>
          <a:effectLst>
            <a:outerShdw blurRad="152400" dist="1143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algn="ctr">
              <a:spcBef>
                <a:spcPct val="20000"/>
              </a:spcBef>
            </a:pPr>
            <a:r>
              <a:rPr lang="ru-RU" sz="2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О координации деятельности</a:t>
            </a:r>
            <a:br>
              <a:rPr lang="ru-RU" sz="2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ru-RU" sz="26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вузов и научных организаций железнодорожного транспорта на пространстве ОСЖД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5901" y="4408364"/>
            <a:ext cx="8281462" cy="1161248"/>
          </a:xfrm>
        </p:spPr>
        <p:txBody>
          <a:bodyPr>
            <a:normAutofit/>
          </a:bodyPr>
          <a:lstStyle/>
          <a:p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Президент Ассоциации вузов транспорта РФ,</a:t>
            </a:r>
          </a:p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</a:rPr>
              <a:t>ректор МГУПС (МИИТ) д.т.н., проф.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</a:rPr>
              <a:t>Лёвин Борис Алексеевич</a:t>
            </a: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759895" y="2013772"/>
            <a:ext cx="842493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952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/>
            <a: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 </a:t>
            </a:r>
            <a:br>
              <a:rPr kumimoji="0" lang="ru-RU" altLang="ru-RU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</a:br>
            <a:r>
              <a:rPr kumimoji="0" lang="ru-RU" altLang="ru-RU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</a:rPr>
              <a:t>С</a:t>
            </a:r>
            <a:r>
              <a:rPr lang="ru-RU" altLang="ru-RU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еминар ОСЖД </a:t>
            </a:r>
            <a:br>
              <a:rPr lang="ru-RU" altLang="ru-RU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ru-RU" altLang="ru-RU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«Вызовы и новые возможности подготовки персонала в сфере </a:t>
            </a:r>
            <a:br>
              <a:rPr lang="ru-RU" altLang="ru-RU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ru-RU" altLang="ru-RU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международного железнодорожного сообщения в XXI веке»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5550"/>
            <a:ext cx="9944727" cy="55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0" y="5456870"/>
            <a:ext cx="990599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9525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indent="0" algn="ctr"/>
            <a:r>
              <a:rPr lang="ru-RU" altLang="ru-RU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Варшава </a:t>
            </a:r>
            <a:br>
              <a:rPr lang="ru-RU" altLang="ru-RU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ru-RU" altLang="ru-RU" sz="1600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15.02.2017 </a:t>
            </a:r>
            <a:endParaRPr lang="ru-RU" altLang="ru-RU" sz="1200" b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5" name="Picture 2" descr="D:\АРХИВЫ\Архив МИИТ\17 Архив\17 Шаблоны\Рисун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5" t="11806" r="26591" b="10471"/>
          <a:stretch>
            <a:fillRect/>
          </a:stretch>
        </p:blipFill>
        <p:spPr bwMode="auto">
          <a:xfrm>
            <a:off x="4152900" y="228600"/>
            <a:ext cx="148590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D:\RABOTA\МИИТ\2011.09.14_Логотип МИИТ\МИИТ_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2557" y="1835134"/>
            <a:ext cx="1833576" cy="428628"/>
          </a:xfrm>
          <a:prstGeom prst="rect">
            <a:avLst/>
          </a:prstGeom>
          <a:noFill/>
        </p:spPr>
      </p:pic>
      <p:pic>
        <p:nvPicPr>
          <p:cNvPr id="20" name="Picture 2" descr="C:\Documents and Settings\Иван\Рабочий стол\Лого Ассоциации вузов транспорт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112" y="495299"/>
            <a:ext cx="1985038" cy="1330459"/>
          </a:xfrm>
          <a:prstGeom prst="rect">
            <a:avLst/>
          </a:prstGeom>
          <a:noFill/>
        </p:spPr>
      </p:pic>
      <p:pic>
        <p:nvPicPr>
          <p:cNvPr id="2050" name="Picture 2" descr="D:\КЛИПАРТЫ\ЛОГО\OSJ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37475" y="644526"/>
            <a:ext cx="1235075" cy="1101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07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 </a:t>
            </a:r>
            <a:r>
              <a:rPr lang="ru-RU" sz="1400" dirty="0">
                <a:latin typeface="Calibri"/>
              </a:rPr>
              <a:t>           </a:t>
            </a:r>
            <a:fld id="{1BE4106D-A912-433C-A856-CF2ABCD01D82}" type="slidenum">
              <a:rPr lang="ru-RU" sz="1600" b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sz="1600" b="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93375" y="185063"/>
            <a:ext cx="6950180" cy="644331"/>
          </a:xfrm>
        </p:spPr>
        <p:txBody>
          <a:bodyPr>
            <a:noAutofit/>
          </a:bodyPr>
          <a:lstStyle/>
          <a:p>
            <a:r>
              <a:rPr lang="ru-RU" sz="2000" b="1" dirty="0"/>
              <a:t>ЦЕНТР НЕПРЕРЫВНОГО ОБРАЗОВАНИЯ</a:t>
            </a:r>
          </a:p>
        </p:txBody>
      </p:sp>
      <p:pic>
        <p:nvPicPr>
          <p:cNvPr id="39" name="Picture 2" descr="C:\Documents and Settings\Иван\Рабочий стол\Лого Ассоциации вузов транспорт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1546" y="-116112"/>
            <a:ext cx="1197429" cy="802569"/>
          </a:xfrm>
          <a:prstGeom prst="rect">
            <a:avLst/>
          </a:prstGeom>
          <a:noFill/>
        </p:spPr>
      </p:pic>
      <p:pic>
        <p:nvPicPr>
          <p:cNvPr id="40" name="Picture 4" descr="D:\RABOTA\МИИТ\2011.09.14_Логотип МИИТ\МИИТ_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665" y="43542"/>
            <a:ext cx="775364" cy="181254"/>
          </a:xfrm>
          <a:prstGeom prst="rect">
            <a:avLst/>
          </a:prstGeom>
          <a:noFill/>
        </p:spPr>
      </p:pic>
      <p:pic>
        <p:nvPicPr>
          <p:cNvPr id="43" name="Picture 2" descr="D:\КЛИПАРТЫ\ЛОГО\OS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6352" y="377826"/>
            <a:ext cx="1019648" cy="90933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66420" y="3195632"/>
            <a:ext cx="1794293" cy="117172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Общее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образование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720752" y="3209639"/>
            <a:ext cx="1800200" cy="72008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Начальное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образование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98411" y="3190043"/>
            <a:ext cx="1908211" cy="117172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Высшее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образование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85248" y="3190044"/>
            <a:ext cx="2160240" cy="117172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Послевузовское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</a:rPr>
              <a:t>образование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21999" y="6245475"/>
            <a:ext cx="8892481" cy="5179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ВОЗМОЖНОСТЬ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НЕПРЕРЫВНОГО</a:t>
            </a:r>
            <a:r>
              <a:rPr lang="ru-RU" b="1" dirty="0">
                <a:solidFill>
                  <a:srgbClr val="002060"/>
                </a:solidFill>
              </a:rPr>
              <a:t> ОБУЧЕНИЯ </a:t>
            </a:r>
            <a:r>
              <a:rPr lang="ru-RU" b="1" dirty="0">
                <a:solidFill>
                  <a:srgbClr val="FF0000"/>
                </a:solidFill>
              </a:rPr>
              <a:t>ОТ ПОДГОТОВИТЕЛЬНОГО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КЛАССА ГИМНАЗИИ ДО ДОКТОРАНТУРЫ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720752" y="3895479"/>
            <a:ext cx="1800200" cy="46629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СПО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86" y="975740"/>
            <a:ext cx="3844303" cy="21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25" name="Picture 4" descr="http://news.myief.ru/sites/default/files/mba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82720" y="975740"/>
            <a:ext cx="3812960" cy="21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26" name="Стрелка вправо 25"/>
          <p:cNvSpPr/>
          <p:nvPr/>
        </p:nvSpPr>
        <p:spPr>
          <a:xfrm rot="16200000" flipV="1">
            <a:off x="1185380" y="4228261"/>
            <a:ext cx="437754" cy="510146"/>
          </a:xfrm>
          <a:prstGeom prst="rightArrow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16200000" flipV="1">
            <a:off x="3401975" y="4238644"/>
            <a:ext cx="437754" cy="510146"/>
          </a:xfrm>
          <a:prstGeom prst="rightArrow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16200000" flipV="1">
            <a:off x="5618570" y="4249027"/>
            <a:ext cx="437754" cy="510146"/>
          </a:xfrm>
          <a:prstGeom prst="rightArrow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16200000" flipV="1">
            <a:off x="8063757" y="4259410"/>
            <a:ext cx="437754" cy="510146"/>
          </a:xfrm>
          <a:prstGeom prst="rightArrow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flipV="1">
            <a:off x="6807328" y="3519497"/>
            <a:ext cx="437754" cy="510146"/>
          </a:xfrm>
          <a:prstGeom prst="rightArrow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flipV="1">
            <a:off x="4520952" y="3519446"/>
            <a:ext cx="437754" cy="510146"/>
          </a:xfrm>
          <a:prstGeom prst="rightArrow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flipV="1">
            <a:off x="2363219" y="3519344"/>
            <a:ext cx="437754" cy="510146"/>
          </a:xfrm>
          <a:prstGeom prst="rightArrow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566420" y="4647696"/>
            <a:ext cx="1794293" cy="1476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Гимназия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720752" y="4647697"/>
            <a:ext cx="1800200" cy="1476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Колледжи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898411" y="4647697"/>
            <a:ext cx="1908211" cy="1476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Институты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Академии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Магистратура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Аспирантура </a:t>
            </a:r>
          </a:p>
          <a:p>
            <a:pPr algn="ctr"/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185249" y="4647697"/>
            <a:ext cx="2160240" cy="1476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002060"/>
                </a:solidFill>
              </a:rPr>
              <a:t>Докторантура</a:t>
            </a:r>
          </a:p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002060"/>
                </a:solidFill>
              </a:rPr>
              <a:t>Система ДПО (МБА) </a:t>
            </a:r>
          </a:p>
        </p:txBody>
      </p:sp>
    </p:spTree>
    <p:extLst>
      <p:ext uri="{BB962C8B-B14F-4D97-AF65-F5344CB8AC3E}">
        <p14:creationId xmlns:p14="http://schemas.microsoft.com/office/powerpoint/2010/main" val="65807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 </a:t>
            </a:r>
            <a:r>
              <a:rPr lang="ru-RU" sz="1400" dirty="0">
                <a:latin typeface="Calibri"/>
              </a:rPr>
              <a:t>           </a:t>
            </a:r>
            <a:fld id="{1BE4106D-A912-433C-A856-CF2ABCD01D82}" type="slidenum">
              <a:rPr lang="ru-RU" sz="1600" b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z="1600" b="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93375" y="185063"/>
            <a:ext cx="6950180" cy="644331"/>
          </a:xfrm>
        </p:spPr>
        <p:txBody>
          <a:bodyPr>
            <a:noAutofit/>
          </a:bodyPr>
          <a:lstStyle/>
          <a:p>
            <a:r>
              <a:rPr lang="ru-RU" sz="2000" b="1" dirty="0"/>
              <a:t>КОНТИНГЕНТ ОБУЧАЮЩИХСЯ</a:t>
            </a:r>
          </a:p>
        </p:txBody>
      </p:sp>
      <p:pic>
        <p:nvPicPr>
          <p:cNvPr id="39" name="Picture 2" descr="C:\Documents and Settings\Иван\Рабочий стол\Лого Ассоциации вузов транспорт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1546" y="-116112"/>
            <a:ext cx="1197429" cy="802569"/>
          </a:xfrm>
          <a:prstGeom prst="rect">
            <a:avLst/>
          </a:prstGeom>
          <a:noFill/>
        </p:spPr>
      </p:pic>
      <p:pic>
        <p:nvPicPr>
          <p:cNvPr id="40" name="Picture 4" descr="D:\RABOTA\МИИТ\2011.09.14_Логотип МИИТ\МИИТ_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665" y="43542"/>
            <a:ext cx="775364" cy="181254"/>
          </a:xfrm>
          <a:prstGeom prst="rect">
            <a:avLst/>
          </a:prstGeom>
          <a:noFill/>
        </p:spPr>
      </p:pic>
      <p:pic>
        <p:nvPicPr>
          <p:cNvPr id="43" name="Picture 2" descr="D:\КЛИПАРТЫ\ЛОГО\OS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6352" y="377826"/>
            <a:ext cx="1019648" cy="909330"/>
          </a:xfrm>
          <a:prstGeom prst="rect">
            <a:avLst/>
          </a:prstGeom>
          <a:noFill/>
        </p:spPr>
      </p:pic>
      <p:sp>
        <p:nvSpPr>
          <p:cNvPr id="30" name="Rectangle 5"/>
          <p:cNvSpPr>
            <a:spLocks noChangeArrowheads="1"/>
          </p:cNvSpPr>
          <p:nvPr/>
        </p:nvSpPr>
        <p:spPr bwMode="auto">
          <a:xfrm>
            <a:off x="457200" y="2606315"/>
            <a:ext cx="9144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ru-RU" sz="2000" b="1" dirty="0">
                <a:solidFill>
                  <a:srgbClr val="FF0000"/>
                </a:solidFill>
                <a:latin typeface="Cambria" pitchFamily="18" charset="0"/>
              </a:rPr>
              <a:t>ОБЩИЙ КОНТИНГЕНТ ОБУЧАЮЩИХСЯ:</a:t>
            </a:r>
          </a:p>
          <a:p>
            <a:pPr algn="ctr" eaLnBrk="0" hangingPunct="0"/>
            <a:r>
              <a:rPr lang="ru-RU" sz="2000" b="1" dirty="0">
                <a:solidFill>
                  <a:srgbClr val="002060"/>
                </a:solidFill>
              </a:rPr>
              <a:t>Более </a:t>
            </a:r>
            <a:r>
              <a:rPr lang="ru-RU" sz="2000" b="1" dirty="0">
                <a:solidFill>
                  <a:srgbClr val="FF0000"/>
                </a:solidFill>
              </a:rPr>
              <a:t>113 тыс. </a:t>
            </a:r>
            <a:r>
              <a:rPr lang="ru-RU" sz="2000" b="1" dirty="0">
                <a:solidFill>
                  <a:srgbClr val="002060"/>
                </a:solidFill>
              </a:rPr>
              <a:t>человек, в том числе:</a:t>
            </a:r>
          </a:p>
          <a:p>
            <a:pPr marL="342891" indent="-342891" eaLnBrk="0" hangingPunct="0">
              <a:buSzPct val="75000"/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002060"/>
                </a:solidFill>
              </a:rPr>
              <a:t>По программам </a:t>
            </a:r>
            <a:r>
              <a:rPr lang="ru-RU" sz="2000" b="1" dirty="0">
                <a:solidFill>
                  <a:srgbClr val="FF0000"/>
                </a:solidFill>
              </a:rPr>
              <a:t>ВО</a:t>
            </a:r>
            <a:r>
              <a:rPr lang="ru-RU" sz="2000" b="1" dirty="0">
                <a:solidFill>
                  <a:srgbClr val="002060"/>
                </a:solidFill>
              </a:rPr>
              <a:t>  – около </a:t>
            </a:r>
            <a:r>
              <a:rPr lang="ru-RU" sz="2000" b="1" dirty="0">
                <a:solidFill>
                  <a:srgbClr val="FF0000"/>
                </a:solidFill>
              </a:rPr>
              <a:t>40  тыс. </a:t>
            </a:r>
            <a:r>
              <a:rPr lang="ru-RU" sz="2000" b="1" dirty="0">
                <a:solidFill>
                  <a:srgbClr val="002060"/>
                </a:solidFill>
              </a:rPr>
              <a:t>человек;  </a:t>
            </a:r>
          </a:p>
          <a:p>
            <a:pPr marL="342891" indent="-342891" eaLnBrk="0" hangingPunct="0">
              <a:buSzPct val="75000"/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002060"/>
                </a:solidFill>
              </a:rPr>
              <a:t>По программам </a:t>
            </a:r>
            <a:r>
              <a:rPr lang="ru-RU" sz="2000" b="1" dirty="0">
                <a:solidFill>
                  <a:srgbClr val="FF0000"/>
                </a:solidFill>
              </a:rPr>
              <a:t>СПО</a:t>
            </a:r>
            <a:r>
              <a:rPr lang="ru-RU" sz="2000" b="1" dirty="0">
                <a:solidFill>
                  <a:srgbClr val="002060"/>
                </a:solidFill>
              </a:rPr>
              <a:t> –  более </a:t>
            </a:r>
            <a:r>
              <a:rPr lang="ru-RU" sz="2000" b="1" dirty="0">
                <a:solidFill>
                  <a:srgbClr val="FF0000"/>
                </a:solidFill>
              </a:rPr>
              <a:t>19 тыс. </a:t>
            </a:r>
            <a:r>
              <a:rPr lang="ru-RU" sz="2000" b="1" dirty="0">
                <a:solidFill>
                  <a:srgbClr val="002060"/>
                </a:solidFill>
              </a:rPr>
              <a:t>человек. </a:t>
            </a:r>
          </a:p>
          <a:p>
            <a:pPr eaLnBrk="0" hangingPunct="0"/>
            <a:r>
              <a:rPr lang="ru-RU" sz="2000" b="1" dirty="0">
                <a:solidFill>
                  <a:srgbClr val="002060"/>
                </a:solidFill>
              </a:rPr>
              <a:t>          </a:t>
            </a:r>
            <a:r>
              <a:rPr lang="ru-RU" sz="2000" b="1" dirty="0">
                <a:solidFill>
                  <a:srgbClr val="FF0000"/>
                </a:solidFill>
              </a:rPr>
              <a:t>Высшее образование : </a:t>
            </a:r>
          </a:p>
          <a:p>
            <a:pPr marL="342891" indent="-342891" eaLnBrk="0" hangingPunct="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</a:rPr>
              <a:t>11  </a:t>
            </a:r>
            <a:r>
              <a:rPr lang="ru-RU" sz="2000" b="1" dirty="0">
                <a:solidFill>
                  <a:srgbClr val="002060"/>
                </a:solidFill>
              </a:rPr>
              <a:t>специальностей (</a:t>
            </a:r>
            <a:r>
              <a:rPr lang="ru-RU" sz="2000" b="1" dirty="0">
                <a:solidFill>
                  <a:srgbClr val="FF0000"/>
                </a:solidFill>
              </a:rPr>
              <a:t>26</a:t>
            </a:r>
            <a:r>
              <a:rPr lang="ru-RU" sz="2000" b="1" dirty="0">
                <a:solidFill>
                  <a:srgbClr val="002060"/>
                </a:solidFill>
              </a:rPr>
              <a:t> специализаций);</a:t>
            </a:r>
          </a:p>
          <a:p>
            <a:pPr marL="342891" indent="-342891" eaLnBrk="0" hangingPunct="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</a:rPr>
              <a:t>33</a:t>
            </a:r>
            <a:r>
              <a:rPr lang="ru-RU" sz="2000" b="1" dirty="0">
                <a:solidFill>
                  <a:srgbClr val="002060"/>
                </a:solidFill>
              </a:rPr>
              <a:t> направления (</a:t>
            </a:r>
            <a:r>
              <a:rPr lang="ru-RU" sz="2000" b="1" dirty="0">
                <a:solidFill>
                  <a:srgbClr val="FF0000"/>
                </a:solidFill>
              </a:rPr>
              <a:t>97</a:t>
            </a:r>
            <a:r>
              <a:rPr lang="ru-RU" sz="2000" b="1" dirty="0">
                <a:solidFill>
                  <a:srgbClr val="002060"/>
                </a:solidFill>
              </a:rPr>
              <a:t> профилей) </a:t>
            </a:r>
            <a:r>
              <a:rPr lang="ru-RU" sz="2000" b="1" dirty="0" err="1">
                <a:solidFill>
                  <a:srgbClr val="002060"/>
                </a:solidFill>
              </a:rPr>
              <a:t>бакалавриата</a:t>
            </a:r>
            <a:r>
              <a:rPr lang="ru-RU" sz="2000" b="1" dirty="0">
                <a:solidFill>
                  <a:srgbClr val="002060"/>
                </a:solidFill>
              </a:rPr>
              <a:t>;</a:t>
            </a:r>
          </a:p>
          <a:p>
            <a:pPr marL="342891" indent="-342891" eaLnBrk="0" hangingPunct="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</a:rPr>
              <a:t>21 </a:t>
            </a:r>
            <a:r>
              <a:rPr lang="ru-RU" sz="2000" b="1" dirty="0">
                <a:solidFill>
                  <a:srgbClr val="002060"/>
                </a:solidFill>
              </a:rPr>
              <a:t>направление (</a:t>
            </a:r>
            <a:r>
              <a:rPr lang="ru-RU" sz="2000" b="1" dirty="0">
                <a:solidFill>
                  <a:srgbClr val="FF0000"/>
                </a:solidFill>
              </a:rPr>
              <a:t>53</a:t>
            </a:r>
            <a:r>
              <a:rPr lang="ru-RU" sz="2000" b="1" dirty="0">
                <a:solidFill>
                  <a:srgbClr val="002060"/>
                </a:solidFill>
              </a:rPr>
              <a:t> программ) магистратуры;  </a:t>
            </a:r>
          </a:p>
          <a:p>
            <a:pPr marL="342891" indent="-342891" eaLnBrk="0" hangingPunct="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FF0000"/>
                </a:solidFill>
              </a:rPr>
              <a:t>15 </a:t>
            </a:r>
            <a:r>
              <a:rPr lang="ru-RU" sz="2000" b="1" dirty="0">
                <a:solidFill>
                  <a:srgbClr val="002060"/>
                </a:solidFill>
              </a:rPr>
              <a:t>направлений подготовки научно-педагогических кадров. </a:t>
            </a:r>
          </a:p>
          <a:p>
            <a:pPr eaLnBrk="0" hangingPunct="0"/>
            <a:r>
              <a:rPr lang="ru-RU" sz="2000" b="1" dirty="0">
                <a:solidFill>
                  <a:srgbClr val="002060"/>
                </a:solidFill>
              </a:rPr>
              <a:t>          </a:t>
            </a:r>
            <a:r>
              <a:rPr lang="ru-RU" sz="2000" b="1" dirty="0">
                <a:solidFill>
                  <a:srgbClr val="FF0000"/>
                </a:solidFill>
              </a:rPr>
              <a:t>Среднее профессиональное образование: </a:t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>22</a:t>
            </a:r>
            <a:r>
              <a:rPr lang="ru-RU" sz="2000" b="1" dirty="0">
                <a:solidFill>
                  <a:srgbClr val="002060"/>
                </a:solidFill>
              </a:rPr>
              <a:t> специальности (</a:t>
            </a:r>
            <a:r>
              <a:rPr lang="ru-RU" sz="2000" b="1" dirty="0">
                <a:solidFill>
                  <a:srgbClr val="FF0000"/>
                </a:solidFill>
              </a:rPr>
              <a:t>13 </a:t>
            </a:r>
            <a:r>
              <a:rPr lang="ru-RU" sz="2000" b="1" dirty="0">
                <a:solidFill>
                  <a:srgbClr val="002060"/>
                </a:solidFill>
              </a:rPr>
              <a:t>укрупнённых групп направлений подготовки);</a:t>
            </a:r>
            <a:br>
              <a:rPr lang="ru-RU" sz="2000" b="1" dirty="0">
                <a:solidFill>
                  <a:srgbClr val="002060"/>
                </a:solidFill>
              </a:rPr>
            </a:br>
            <a:r>
              <a:rPr lang="ru-RU" sz="2000" b="1" dirty="0">
                <a:solidFill>
                  <a:srgbClr val="002060"/>
                </a:solidFill>
              </a:rPr>
              <a:t>        </a:t>
            </a:r>
            <a:r>
              <a:rPr lang="ru-RU" sz="2000" b="1" dirty="0">
                <a:solidFill>
                  <a:srgbClr val="FF0000"/>
                </a:solidFill>
              </a:rPr>
              <a:t> Рабочие и должности служащих: 134</a:t>
            </a:r>
            <a:r>
              <a:rPr lang="ru-RU" sz="2000" b="1" dirty="0">
                <a:solidFill>
                  <a:srgbClr val="002060"/>
                </a:solidFill>
              </a:rPr>
              <a:t> профессии.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79" y="998765"/>
            <a:ext cx="2377099" cy="1607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368" y="998765"/>
            <a:ext cx="2200049" cy="1607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47" y="998765"/>
            <a:ext cx="2392943" cy="1607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829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 </a:t>
            </a:r>
            <a:r>
              <a:rPr lang="ru-RU" sz="1400" dirty="0">
                <a:latin typeface="Calibri"/>
              </a:rPr>
              <a:t>           </a:t>
            </a:r>
            <a:fld id="{1BE4106D-A912-433C-A856-CF2ABCD01D82}" type="slidenum">
              <a:rPr lang="ru-RU" sz="1600" b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z="1600" b="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93375" y="185063"/>
            <a:ext cx="6950180" cy="644331"/>
          </a:xfrm>
        </p:spPr>
        <p:txBody>
          <a:bodyPr>
            <a:noAutofit/>
          </a:bodyPr>
          <a:lstStyle/>
          <a:p>
            <a:r>
              <a:rPr lang="ru-RU" sz="2000" b="1" dirty="0"/>
              <a:t>КОНТИНГЕНТ РАБОТНИКОВ И ППС</a:t>
            </a:r>
          </a:p>
        </p:txBody>
      </p:sp>
      <p:pic>
        <p:nvPicPr>
          <p:cNvPr id="39" name="Picture 2" descr="C:\Documents and Settings\Иван\Рабочий стол\Лого Ассоциации вузов транспорт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1546" y="-116112"/>
            <a:ext cx="1197429" cy="802569"/>
          </a:xfrm>
          <a:prstGeom prst="rect">
            <a:avLst/>
          </a:prstGeom>
          <a:noFill/>
        </p:spPr>
      </p:pic>
      <p:pic>
        <p:nvPicPr>
          <p:cNvPr id="40" name="Picture 4" descr="D:\RABOTA\МИИТ\2011.09.14_Логотип МИИТ\МИИТ_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665" y="43542"/>
            <a:ext cx="775364" cy="181254"/>
          </a:xfrm>
          <a:prstGeom prst="rect">
            <a:avLst/>
          </a:prstGeom>
          <a:noFill/>
        </p:spPr>
      </p:pic>
      <p:pic>
        <p:nvPicPr>
          <p:cNvPr id="43" name="Picture 2" descr="D:\КЛИПАРТЫ\ЛОГО\OS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6352" y="377826"/>
            <a:ext cx="1019648" cy="909330"/>
          </a:xfrm>
          <a:prstGeom prst="rect">
            <a:avLst/>
          </a:prstGeom>
          <a:noFill/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22784" y="1048172"/>
            <a:ext cx="9036496" cy="144016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 marL="342891" indent="-342891">
              <a:lnSpc>
                <a:spcPts val="30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ru-RU" sz="2000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ОБЩИЙ КОНТИНГЕНТ РАБОТНИКОВ :</a:t>
            </a:r>
            <a:r>
              <a:rPr lang="ru-RU" sz="2000" b="1" dirty="0">
                <a:solidFill>
                  <a:srgbClr val="003366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около</a:t>
            </a:r>
            <a:r>
              <a:rPr lang="ru-RU" sz="2000" b="1" dirty="0">
                <a:solidFill>
                  <a:srgbClr val="FF3300"/>
                </a:solidFill>
              </a:rPr>
              <a:t> 7 тыс.</a:t>
            </a:r>
            <a:r>
              <a:rPr lang="ru-RU" sz="2000" b="1" dirty="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000" b="1" dirty="0">
                <a:solidFill>
                  <a:srgbClr val="003366"/>
                </a:solidFill>
                <a:ea typeface="Arial Unicode MS" pitchFamily="34" charset="-128"/>
                <a:cs typeface="Arial Unicode MS" pitchFamily="34" charset="-128"/>
              </a:rPr>
              <a:t>чел</a:t>
            </a:r>
            <a:r>
              <a:rPr lang="ru-RU" sz="2000" b="1" dirty="0">
                <a:solidFill>
                  <a:srgbClr val="003366"/>
                </a:solidFill>
              </a:rPr>
              <a:t>овек</a:t>
            </a:r>
            <a:endParaRPr lang="en-US" sz="2000" b="1" dirty="0">
              <a:solidFill>
                <a:srgbClr val="003366"/>
              </a:solidFill>
            </a:endParaRPr>
          </a:p>
          <a:p>
            <a:pPr>
              <a:lnSpc>
                <a:spcPts val="1600"/>
              </a:lnSpc>
              <a:buClr>
                <a:schemeClr val="accent1">
                  <a:lumMod val="50000"/>
                </a:schemeClr>
              </a:buClr>
              <a:defRPr/>
            </a:pPr>
            <a:endParaRPr lang="ru-RU" sz="2000" b="1" dirty="0">
              <a:solidFill>
                <a:srgbClr val="003366"/>
              </a:solidFill>
            </a:endParaRPr>
          </a:p>
          <a:p>
            <a:pPr marL="342891" indent="-342891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  <a:defRPr/>
            </a:pPr>
            <a:r>
              <a:rPr lang="ru-RU" sz="2000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ЧИСЛЕННОСТЬ ПРОФЕССОРСКО-ПРЕПОДАВАТЕЛЬСКОГО СОСТАВА:</a:t>
            </a:r>
            <a:endParaRPr lang="ru-RU" sz="2000" b="1" dirty="0">
              <a:solidFill>
                <a:srgbClr val="003366"/>
              </a:solidFill>
              <a:ea typeface="Arial Unicode MS" pitchFamily="34" charset="-128"/>
              <a:cs typeface="Arial Unicode MS" pitchFamily="34" charset="-128"/>
            </a:endParaRPr>
          </a:p>
          <a:p>
            <a:pPr>
              <a:defRPr/>
            </a:pPr>
            <a:r>
              <a:rPr lang="ru-RU" sz="2000" b="1" dirty="0">
                <a:solidFill>
                  <a:srgbClr val="FF0000"/>
                </a:solidFill>
              </a:rPr>
              <a:t>      1 972</a:t>
            </a:r>
            <a:r>
              <a:rPr lang="ru-RU" sz="2000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ru-RU" sz="2000" b="1" dirty="0">
                <a:solidFill>
                  <a:srgbClr val="003366"/>
                </a:solidFill>
                <a:ea typeface="Arial Unicode MS" pitchFamily="34" charset="-128"/>
                <a:cs typeface="Arial Unicode MS" pitchFamily="34" charset="-128"/>
              </a:rPr>
              <a:t>чел</a:t>
            </a:r>
            <a:r>
              <a:rPr lang="ru-RU" sz="2000" b="1" dirty="0">
                <a:solidFill>
                  <a:srgbClr val="003366"/>
                </a:solidFill>
              </a:rPr>
              <a:t>овека</a:t>
            </a:r>
            <a:endParaRPr lang="ru-RU" sz="2000" b="1" dirty="0">
              <a:solidFill>
                <a:srgbClr val="003366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41032" y="5226152"/>
            <a:ext cx="2714600" cy="432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3366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1 078 </a:t>
            </a:r>
            <a:r>
              <a:rPr lang="ru-RU" b="1" dirty="0">
                <a:solidFill>
                  <a:srgbClr val="003366"/>
                </a:solidFill>
                <a:ea typeface="Arial Unicode MS" pitchFamily="34" charset="-128"/>
                <a:cs typeface="Arial Unicode MS" pitchFamily="34" charset="-128"/>
              </a:rPr>
              <a:t>человек</a:t>
            </a:r>
            <a:endParaRPr lang="ru-RU" dirty="0">
              <a:solidFill>
                <a:srgbClr val="003366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42" b="95630" l="2885" r="963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72" y="2248771"/>
            <a:ext cx="3384376" cy="226035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241032" y="3429004"/>
            <a:ext cx="2714600" cy="4320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3366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ea typeface="Arial Unicode MS" pitchFamily="34" charset="-128"/>
                <a:cs typeface="Arial Unicode MS" pitchFamily="34" charset="-128"/>
              </a:rPr>
              <a:t>329 </a:t>
            </a:r>
            <a:r>
              <a:rPr lang="ru-RU" b="1" dirty="0">
                <a:solidFill>
                  <a:srgbClr val="003366"/>
                </a:solidFill>
                <a:ea typeface="Arial Unicode MS" pitchFamily="34" charset="-128"/>
                <a:cs typeface="Arial Unicode MS" pitchFamily="34" charset="-128"/>
              </a:rPr>
              <a:t>человек</a:t>
            </a:r>
            <a:endParaRPr lang="ru-RU" dirty="0">
              <a:solidFill>
                <a:srgbClr val="003366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ctr"/>
            <a:endParaRPr lang="ru-RU" dirty="0"/>
          </a:p>
        </p:txBody>
      </p:sp>
      <p:pic>
        <p:nvPicPr>
          <p:cNvPr id="1026" name="Picture 2" descr="C:\Users\ivan_105\Desktop\Рисунок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785" y="4371975"/>
            <a:ext cx="3028950" cy="194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67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 </a:t>
            </a:r>
            <a:r>
              <a:rPr lang="ru-RU" sz="1400" dirty="0">
                <a:latin typeface="Calibri"/>
              </a:rPr>
              <a:t>           </a:t>
            </a:r>
            <a:fld id="{1BE4106D-A912-433C-A856-CF2ABCD01D82}" type="slidenum">
              <a:rPr lang="ru-RU" sz="1600" b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sz="1600" b="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93375" y="185063"/>
            <a:ext cx="6950180" cy="644331"/>
          </a:xfrm>
        </p:spPr>
        <p:txBody>
          <a:bodyPr>
            <a:noAutofit/>
          </a:bodyPr>
          <a:lstStyle/>
          <a:p>
            <a:r>
              <a:rPr lang="ru-RU" sz="2000" b="1" dirty="0"/>
              <a:t>ПРОГРАММЫ ОБРАЗОВАНИЯ</a:t>
            </a:r>
          </a:p>
        </p:txBody>
      </p:sp>
      <p:pic>
        <p:nvPicPr>
          <p:cNvPr id="39" name="Picture 2" descr="C:\Documents and Settings\Иван\Рабочий стол\Лого Ассоциации вузов транспорт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1546" y="-116112"/>
            <a:ext cx="1197429" cy="802569"/>
          </a:xfrm>
          <a:prstGeom prst="rect">
            <a:avLst/>
          </a:prstGeom>
          <a:noFill/>
        </p:spPr>
      </p:pic>
      <p:pic>
        <p:nvPicPr>
          <p:cNvPr id="40" name="Picture 4" descr="D:\RABOTA\МИИТ\2011.09.14_Логотип МИИТ\МИИТ_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665" y="43542"/>
            <a:ext cx="775364" cy="181254"/>
          </a:xfrm>
          <a:prstGeom prst="rect">
            <a:avLst/>
          </a:prstGeom>
          <a:noFill/>
        </p:spPr>
      </p:pic>
      <p:pic>
        <p:nvPicPr>
          <p:cNvPr id="43" name="Picture 2" descr="D:\КЛИПАРТЫ\ЛОГО\OS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6352" y="377826"/>
            <a:ext cx="1019648" cy="909330"/>
          </a:xfrm>
          <a:prstGeom prst="rect">
            <a:avLst/>
          </a:prstGeom>
          <a:noFill/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517079" y="4077173"/>
            <a:ext cx="8928992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 eaLnBrk="0" hangingPunct="0">
              <a:lnSpc>
                <a:spcPts val="3000"/>
              </a:lnSpc>
            </a:pPr>
            <a:endParaRPr lang="ru-RU" sz="2200" dirty="0">
              <a:latin typeface="Cambria" pitchFamily="18" charset="0"/>
            </a:endParaRPr>
          </a:p>
          <a:p>
            <a:pPr marL="342891" indent="-342891" algn="just" eaLnBrk="0" hangingPunct="0">
              <a:buClr>
                <a:schemeClr val="accent1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ru-RU" sz="2200" b="1" dirty="0">
                <a:solidFill>
                  <a:srgbClr val="FF0000"/>
                </a:solidFill>
              </a:rPr>
              <a:t>480</a:t>
            </a:r>
            <a:r>
              <a:rPr lang="ru-RU" sz="2200" b="1" dirty="0">
                <a:solidFill>
                  <a:srgbClr val="000066"/>
                </a:solidFill>
              </a:rPr>
              <a:t> программ дополнительного профессионального образования.</a:t>
            </a:r>
          </a:p>
          <a:p>
            <a:pPr marL="342891" indent="-342891" algn="just" eaLnBrk="0" hangingPunct="0">
              <a:buClr>
                <a:schemeClr val="accent1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ru-RU" sz="2200" b="1" dirty="0">
                <a:solidFill>
                  <a:srgbClr val="FF0000"/>
                </a:solidFill>
              </a:rPr>
              <a:t>Ежегодная </a:t>
            </a:r>
            <a:r>
              <a:rPr lang="ru-RU" sz="2200" b="1" dirty="0">
                <a:solidFill>
                  <a:srgbClr val="000066"/>
                </a:solidFill>
              </a:rPr>
              <a:t>подготовка и переподготовка до</a:t>
            </a:r>
            <a:r>
              <a:rPr lang="ru-RU" sz="2200" b="1" dirty="0"/>
              <a:t> </a:t>
            </a:r>
            <a:r>
              <a:rPr lang="ru-RU" sz="2200" b="1" dirty="0">
                <a:solidFill>
                  <a:srgbClr val="FF3300"/>
                </a:solidFill>
              </a:rPr>
              <a:t>60 тыс</a:t>
            </a:r>
            <a:r>
              <a:rPr lang="ru-RU" sz="2200" b="1" dirty="0">
                <a:solidFill>
                  <a:srgbClr val="FF0000"/>
                </a:solidFill>
              </a:rPr>
              <a:t>.</a:t>
            </a:r>
            <a:r>
              <a:rPr lang="ru-RU" sz="2200" b="1" dirty="0">
                <a:solidFill>
                  <a:srgbClr val="000066"/>
                </a:solidFill>
              </a:rPr>
              <a:t> руководителей и специалистов транспорта и других областей экономики. </a:t>
            </a:r>
          </a:p>
          <a:p>
            <a:pPr marL="342891" indent="-342891" algn="just" eaLnBrk="0" hangingPunct="0">
              <a:buClr>
                <a:schemeClr val="accent1">
                  <a:lumMod val="50000"/>
                </a:schemeClr>
              </a:buClr>
              <a:buSzPct val="75000"/>
              <a:buFont typeface="Wingdings" panose="05000000000000000000" pitchFamily="2" charset="2"/>
              <a:buChar char="q"/>
            </a:pPr>
            <a:r>
              <a:rPr lang="ru-RU" sz="2200" b="1" dirty="0">
                <a:solidFill>
                  <a:srgbClr val="FF0000"/>
                </a:solidFill>
              </a:rPr>
              <a:t>Государственная аккредитация </a:t>
            </a:r>
            <a:r>
              <a:rPr lang="ru-RU" sz="2200" b="1" dirty="0">
                <a:solidFill>
                  <a:srgbClr val="000066"/>
                </a:solidFill>
              </a:rPr>
              <a:t>программ </a:t>
            </a:r>
            <a:r>
              <a:rPr lang="ru-RU" sz="2200" b="1" dirty="0">
                <a:solidFill>
                  <a:srgbClr val="FF0000"/>
                </a:solidFill>
              </a:rPr>
              <a:t>МБА </a:t>
            </a:r>
          </a:p>
          <a:p>
            <a:pPr algn="just" eaLnBrk="0" hangingPunct="0">
              <a:buClr>
                <a:schemeClr val="accent1">
                  <a:lumMod val="50000"/>
                </a:schemeClr>
              </a:buClr>
              <a:buSzPct val="75000"/>
            </a:pPr>
            <a:r>
              <a:rPr lang="ru-RU" sz="2200" b="1" dirty="0">
                <a:solidFill>
                  <a:srgbClr val="FF0000"/>
                </a:solidFill>
              </a:rPr>
              <a:t>     </a:t>
            </a:r>
            <a:r>
              <a:rPr lang="ru-RU" sz="2200" b="1" dirty="0">
                <a:solidFill>
                  <a:srgbClr val="000066"/>
                </a:solidFill>
              </a:rPr>
              <a:t>(ежегодные объёмы подготовки более </a:t>
            </a:r>
            <a:r>
              <a:rPr lang="ru-RU" sz="2200" b="1" dirty="0">
                <a:solidFill>
                  <a:srgbClr val="FF0000"/>
                </a:solidFill>
              </a:rPr>
              <a:t>500 </a:t>
            </a:r>
            <a:r>
              <a:rPr lang="ru-RU" sz="2200" b="1" dirty="0">
                <a:solidFill>
                  <a:srgbClr val="000066"/>
                </a:solidFill>
              </a:rPr>
              <a:t>чел.)</a:t>
            </a:r>
            <a:endParaRPr lang="ru-RU" sz="2200" dirty="0">
              <a:solidFill>
                <a:srgbClr val="000099"/>
              </a:solidFill>
              <a:latin typeface="Cambria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9" y="1182380"/>
            <a:ext cx="4059872" cy="318138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554" y="1182380"/>
            <a:ext cx="4264596" cy="313378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45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 </a:t>
            </a:r>
            <a:r>
              <a:rPr lang="ru-RU" sz="1400" dirty="0">
                <a:latin typeface="Calibri"/>
              </a:rPr>
              <a:t>           </a:t>
            </a:r>
            <a:fld id="{1BE4106D-A912-433C-A856-CF2ABCD01D82}" type="slidenum">
              <a:rPr lang="ru-RU" sz="1600" b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sz="1600" b="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93375" y="185063"/>
            <a:ext cx="6950180" cy="644331"/>
          </a:xfrm>
        </p:spPr>
        <p:txBody>
          <a:bodyPr>
            <a:noAutofit/>
          </a:bodyPr>
          <a:lstStyle/>
          <a:p>
            <a:pPr>
              <a:lnSpc>
                <a:spcPts val="2680"/>
              </a:lnSpc>
              <a:defRPr/>
            </a:pPr>
            <a:r>
              <a:rPr lang="ru-RU" sz="2000" b="1" dirty="0"/>
              <a:t>ЛИДЕР НАУЧНОГО СОПРОВОЖДЕНИЯ </a:t>
            </a:r>
            <a:br>
              <a:rPr lang="ru-RU" sz="2000" b="1" dirty="0"/>
            </a:br>
            <a:r>
              <a:rPr lang="ru-RU" sz="2000" b="1" dirty="0"/>
              <a:t>РАЗВИТИЯ ТРАНСПОРТА РОССИИ</a:t>
            </a:r>
          </a:p>
        </p:txBody>
      </p:sp>
      <p:pic>
        <p:nvPicPr>
          <p:cNvPr id="39" name="Picture 2" descr="C:\Documents and Settings\Иван\Рабочий стол\Лого Ассоциации вузов транспорт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1546" y="-116112"/>
            <a:ext cx="1197429" cy="802569"/>
          </a:xfrm>
          <a:prstGeom prst="rect">
            <a:avLst/>
          </a:prstGeom>
          <a:noFill/>
        </p:spPr>
      </p:pic>
      <p:pic>
        <p:nvPicPr>
          <p:cNvPr id="40" name="Picture 4" descr="D:\RABOTA\МИИТ\2011.09.14_Логотип МИИТ\МИИТ_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665" y="43542"/>
            <a:ext cx="775364" cy="181254"/>
          </a:xfrm>
          <a:prstGeom prst="rect">
            <a:avLst/>
          </a:prstGeom>
          <a:noFill/>
        </p:spPr>
      </p:pic>
      <p:pic>
        <p:nvPicPr>
          <p:cNvPr id="43" name="Picture 2" descr="D:\КЛИПАРТЫ\ЛОГО\OS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6352" y="377826"/>
            <a:ext cx="1019648" cy="909330"/>
          </a:xfrm>
          <a:prstGeom prst="rect">
            <a:avLst/>
          </a:prstGeom>
          <a:noFill/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28413" y="3383493"/>
            <a:ext cx="9018249" cy="29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891" indent="-342891" eaLnBrk="0" hangingPunct="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2200" b="1" dirty="0">
                <a:solidFill>
                  <a:srgbClr val="FF3300"/>
                </a:solidFill>
              </a:rPr>
              <a:t>24 </a:t>
            </a:r>
            <a:r>
              <a:rPr lang="ru-RU" sz="2200" b="1" dirty="0">
                <a:solidFill>
                  <a:srgbClr val="000066"/>
                </a:solidFill>
              </a:rPr>
              <a:t>научные школы, имеющие общероссийский и международный авторитет</a:t>
            </a:r>
            <a:endParaRPr lang="en-US" sz="2200" b="1" dirty="0">
              <a:solidFill>
                <a:srgbClr val="000066"/>
              </a:solidFill>
            </a:endParaRPr>
          </a:p>
          <a:p>
            <a:pPr marL="342891" indent="-342891" eaLnBrk="0" hangingPunct="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2200" b="1" dirty="0">
                <a:solidFill>
                  <a:srgbClr val="FF3300"/>
                </a:solidFill>
              </a:rPr>
              <a:t>162 </a:t>
            </a:r>
            <a:r>
              <a:rPr lang="ru-RU" sz="2200" b="1" dirty="0">
                <a:solidFill>
                  <a:srgbClr val="000066"/>
                </a:solidFill>
              </a:rPr>
              <a:t>патента, в том числе: </a:t>
            </a:r>
            <a:r>
              <a:rPr lang="ru-RU" sz="2200" b="1" dirty="0">
                <a:solidFill>
                  <a:srgbClr val="FF0000"/>
                </a:solidFill>
              </a:rPr>
              <a:t>151</a:t>
            </a:r>
            <a:r>
              <a:rPr lang="ru-RU" sz="2200" b="1" dirty="0">
                <a:solidFill>
                  <a:srgbClr val="000066"/>
                </a:solidFill>
              </a:rPr>
              <a:t> – РФ,  </a:t>
            </a:r>
            <a:r>
              <a:rPr lang="ru-RU" sz="2200" b="1" dirty="0">
                <a:solidFill>
                  <a:srgbClr val="FF0000"/>
                </a:solidFill>
              </a:rPr>
              <a:t>11</a:t>
            </a:r>
            <a:r>
              <a:rPr lang="ru-RU" sz="2200" b="1" dirty="0">
                <a:solidFill>
                  <a:srgbClr val="000066"/>
                </a:solidFill>
              </a:rPr>
              <a:t> – зарубежных</a:t>
            </a:r>
          </a:p>
          <a:p>
            <a:pPr eaLnBrk="0" hangingPunct="0">
              <a:buClr>
                <a:schemeClr val="accent1">
                  <a:lumMod val="50000"/>
                </a:schemeClr>
              </a:buClr>
            </a:pPr>
            <a:r>
              <a:rPr lang="ru-RU" sz="2200" b="1" dirty="0">
                <a:solidFill>
                  <a:srgbClr val="000066"/>
                </a:solidFill>
              </a:rPr>
              <a:t>      (в т. ч. </a:t>
            </a:r>
            <a:r>
              <a:rPr lang="ru-RU" sz="2200" b="1" dirty="0">
                <a:solidFill>
                  <a:srgbClr val="FF0000"/>
                </a:solidFill>
              </a:rPr>
              <a:t>4</a:t>
            </a:r>
            <a:r>
              <a:rPr lang="ru-RU" sz="2200" b="1" dirty="0">
                <a:solidFill>
                  <a:srgbClr val="000066"/>
                </a:solidFill>
              </a:rPr>
              <a:t> евразийских)</a:t>
            </a:r>
            <a:endParaRPr lang="en-US" sz="2200" b="1" dirty="0">
              <a:solidFill>
                <a:srgbClr val="000066"/>
              </a:solidFill>
            </a:endParaRPr>
          </a:p>
          <a:p>
            <a:pPr marL="342891" indent="-342891" eaLnBrk="0" hangingPunct="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2200" b="1" dirty="0">
                <a:solidFill>
                  <a:srgbClr val="FF0000"/>
                </a:solidFill>
              </a:rPr>
              <a:t>Объёмы научно-технических работ </a:t>
            </a:r>
            <a:r>
              <a:rPr lang="ru-RU" sz="2200" b="1" dirty="0">
                <a:solidFill>
                  <a:srgbClr val="000066"/>
                </a:solidFill>
              </a:rPr>
              <a:t>(с учётом внедрения результатов) – более </a:t>
            </a:r>
            <a:r>
              <a:rPr lang="ru-RU" sz="2200" b="1" dirty="0">
                <a:solidFill>
                  <a:srgbClr val="FF0000"/>
                </a:solidFill>
              </a:rPr>
              <a:t>3 млрд. руб., </a:t>
            </a:r>
            <a:r>
              <a:rPr lang="ru-RU" sz="2200" b="1" dirty="0">
                <a:solidFill>
                  <a:srgbClr val="000066"/>
                </a:solidFill>
              </a:rPr>
              <a:t>в том числе НИР –  </a:t>
            </a:r>
            <a:r>
              <a:rPr lang="ru-RU" sz="2200" b="1" dirty="0">
                <a:solidFill>
                  <a:srgbClr val="FF0000"/>
                </a:solidFill>
              </a:rPr>
              <a:t>700-750 млн. руб.</a:t>
            </a:r>
          </a:p>
          <a:p>
            <a:pPr eaLnBrk="0" hangingPunct="0">
              <a:buClr>
                <a:schemeClr val="accent1">
                  <a:lumMod val="50000"/>
                </a:schemeClr>
              </a:buClr>
            </a:pPr>
            <a:r>
              <a:rPr lang="ru-RU" sz="2200" b="1" dirty="0">
                <a:solidFill>
                  <a:srgbClr val="FF0000"/>
                </a:solidFill>
              </a:rPr>
              <a:t>      </a:t>
            </a:r>
            <a:r>
              <a:rPr lang="ru-RU" sz="2200" b="1" dirty="0">
                <a:solidFill>
                  <a:srgbClr val="000066"/>
                </a:solidFill>
              </a:rPr>
              <a:t>Хоздоговорные работы – </a:t>
            </a:r>
            <a:r>
              <a:rPr lang="ru-RU" sz="2200" b="1" dirty="0">
                <a:solidFill>
                  <a:srgbClr val="FF0000"/>
                </a:solidFill>
              </a:rPr>
              <a:t>98,5 %</a:t>
            </a:r>
            <a:r>
              <a:rPr lang="ru-RU" sz="2200" b="1" dirty="0">
                <a:solidFill>
                  <a:srgbClr val="000066"/>
                </a:solidFill>
              </a:rPr>
              <a:t>.</a:t>
            </a:r>
            <a:endParaRPr lang="en-US" sz="2200" b="1" dirty="0">
              <a:solidFill>
                <a:srgbClr val="000066"/>
              </a:solidFill>
            </a:endParaRPr>
          </a:p>
          <a:p>
            <a:pPr marL="342891" indent="-342891" eaLnBrk="0" hangingPunct="0">
              <a:lnSpc>
                <a:spcPts val="3800"/>
              </a:lnSpc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q"/>
            </a:pPr>
            <a:r>
              <a:rPr lang="ru-RU" sz="2200" b="1" dirty="0">
                <a:solidFill>
                  <a:srgbClr val="FF0000"/>
                </a:solidFill>
              </a:rPr>
              <a:t>8</a:t>
            </a:r>
            <a:r>
              <a:rPr lang="ru-RU" sz="2200" b="1" dirty="0">
                <a:solidFill>
                  <a:srgbClr val="000066"/>
                </a:solidFill>
              </a:rPr>
              <a:t> диссертационных советов</a:t>
            </a:r>
            <a:endParaRPr lang="ru-RU" sz="22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43" y="1213520"/>
            <a:ext cx="2770219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14" y="1213520"/>
            <a:ext cx="3007669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869" y="1213520"/>
            <a:ext cx="3165967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79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 </a:t>
            </a:r>
            <a:r>
              <a:rPr lang="ru-RU" sz="1400" dirty="0">
                <a:latin typeface="Calibri"/>
              </a:rPr>
              <a:t>           </a:t>
            </a:r>
            <a:fld id="{1BE4106D-A912-433C-A856-CF2ABCD01D82}" type="slidenum">
              <a:rPr lang="ru-RU" sz="1600" b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sz="1600" b="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93375" y="185063"/>
            <a:ext cx="6950180" cy="644331"/>
          </a:xfrm>
        </p:spPr>
        <p:txBody>
          <a:bodyPr>
            <a:noAutofit/>
          </a:bodyPr>
          <a:lstStyle/>
          <a:p>
            <a:pPr>
              <a:lnSpc>
                <a:spcPts val="2680"/>
              </a:lnSpc>
              <a:defRPr/>
            </a:pPr>
            <a:r>
              <a:rPr lang="ru-RU" sz="2000" b="1" dirty="0"/>
              <a:t>143 ПАРТНЁРА ИЗ 45 СТРАН МИРА</a:t>
            </a:r>
          </a:p>
        </p:txBody>
      </p:sp>
      <p:pic>
        <p:nvPicPr>
          <p:cNvPr id="39" name="Picture 2" descr="C:\Documents and Settings\Иван\Рабочий стол\Лого Ассоциации вузов транспорт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1546" y="-116112"/>
            <a:ext cx="1197429" cy="802569"/>
          </a:xfrm>
          <a:prstGeom prst="rect">
            <a:avLst/>
          </a:prstGeom>
          <a:noFill/>
        </p:spPr>
      </p:pic>
      <p:pic>
        <p:nvPicPr>
          <p:cNvPr id="40" name="Picture 4" descr="D:\RABOTA\МИИТ\2011.09.14_Логотип МИИТ\МИИТ_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665" y="43542"/>
            <a:ext cx="775364" cy="181254"/>
          </a:xfrm>
          <a:prstGeom prst="rect">
            <a:avLst/>
          </a:prstGeom>
          <a:noFill/>
        </p:spPr>
      </p:pic>
      <p:pic>
        <p:nvPicPr>
          <p:cNvPr id="43" name="Picture 2" descr="D:\КЛИПАРТЫ\ЛОГО\OS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6352" y="377826"/>
            <a:ext cx="1019648" cy="909330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277" y="1149201"/>
            <a:ext cx="2941715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423" y="3284984"/>
            <a:ext cx="2920752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423" y="1149201"/>
            <a:ext cx="2920752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49300" y="5398681"/>
            <a:ext cx="8784976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44" indent="-285744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002060"/>
                </a:solidFill>
              </a:rPr>
              <a:t>Ведущие зарубежные вузы, научные центры, предприятия транспорта</a:t>
            </a:r>
          </a:p>
          <a:p>
            <a:pPr marL="285744" indent="-285744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002060"/>
                </a:solidFill>
              </a:rPr>
              <a:t>Посольства</a:t>
            </a:r>
          </a:p>
          <a:p>
            <a:pPr marL="285744" indent="-285744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002060"/>
                </a:solidFill>
              </a:rPr>
              <a:t>Крупнейшие международные объединения транспортников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9277" y="3284984"/>
            <a:ext cx="2941715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15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 </a:t>
            </a:r>
            <a:r>
              <a:rPr lang="ru-RU" sz="1400" dirty="0">
                <a:latin typeface="Calibri"/>
              </a:rPr>
              <a:t>           </a:t>
            </a:r>
            <a:fld id="{1BE4106D-A912-433C-A856-CF2ABCD01D82}" type="slidenum">
              <a:rPr lang="ru-RU" sz="1600" b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sz="1600" b="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93375" y="185063"/>
            <a:ext cx="6950180" cy="644331"/>
          </a:xfrm>
        </p:spPr>
        <p:txBody>
          <a:bodyPr>
            <a:noAutofit/>
          </a:bodyPr>
          <a:lstStyle/>
          <a:p>
            <a:r>
              <a:rPr lang="ru-RU" sz="2000" b="1" dirty="0"/>
              <a:t>НА БАЗЕ ВУЗА ДЕЙСТВУЮТ:</a:t>
            </a:r>
          </a:p>
        </p:txBody>
      </p:sp>
      <p:pic>
        <p:nvPicPr>
          <p:cNvPr id="39" name="Picture 2" descr="C:\Documents and Settings\Иван\Рабочий стол\Лого Ассоциации вузов транспорт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1546" y="-116112"/>
            <a:ext cx="1197429" cy="802569"/>
          </a:xfrm>
          <a:prstGeom prst="rect">
            <a:avLst/>
          </a:prstGeom>
          <a:noFill/>
        </p:spPr>
      </p:pic>
      <p:pic>
        <p:nvPicPr>
          <p:cNvPr id="40" name="Picture 4" descr="D:\RABOTA\МИИТ\2011.09.14_Логотип МИИТ\МИИТ_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665" y="43542"/>
            <a:ext cx="775364" cy="181254"/>
          </a:xfrm>
          <a:prstGeom prst="rect">
            <a:avLst/>
          </a:prstGeom>
          <a:noFill/>
        </p:spPr>
      </p:pic>
      <p:pic>
        <p:nvPicPr>
          <p:cNvPr id="43" name="Picture 2" descr="D:\КЛИПАРТЫ\ЛОГО\OS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6352" y="377826"/>
            <a:ext cx="1019648" cy="9093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38150" y="1035968"/>
            <a:ext cx="90678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200" b="1" dirty="0">
                <a:solidFill>
                  <a:srgbClr val="002060"/>
                </a:solidFill>
              </a:rPr>
              <a:t> </a:t>
            </a:r>
          </a:p>
          <a:p>
            <a:pPr marL="361950" indent="-361950" algn="just">
              <a:spcAft>
                <a:spcPts val="1200"/>
              </a:spcAft>
              <a:buBlip>
                <a:blip r:embed="rId5"/>
              </a:buBlip>
            </a:pPr>
            <a:r>
              <a:rPr lang="ru-RU" sz="2200" b="1" dirty="0">
                <a:solidFill>
                  <a:srgbClr val="002060"/>
                </a:solidFill>
              </a:rPr>
              <a:t>Совет по образованию и науке Координационного транспортного совещания государств</a:t>
            </a:r>
            <a:r>
              <a:rPr lang="en-US" sz="2200" b="1" dirty="0">
                <a:solidFill>
                  <a:srgbClr val="002060"/>
                </a:solidFill>
              </a:rPr>
              <a:t> - </a:t>
            </a:r>
            <a:r>
              <a:rPr lang="ru-RU" sz="2200" b="1" dirty="0">
                <a:solidFill>
                  <a:srgbClr val="002060"/>
                </a:solidFill>
              </a:rPr>
              <a:t>участников СНГ; </a:t>
            </a:r>
          </a:p>
          <a:p>
            <a:pPr marL="361950" indent="-361950" algn="just">
              <a:spcAft>
                <a:spcPts val="1200"/>
              </a:spcAft>
              <a:buBlip>
                <a:blip r:embed="rId5"/>
              </a:buBlip>
            </a:pPr>
            <a:r>
              <a:rPr lang="ru-RU" sz="2200" b="1" dirty="0">
                <a:solidFill>
                  <a:srgbClr val="002060"/>
                </a:solidFill>
              </a:rPr>
              <a:t>Ассоциация вузов транспорта; </a:t>
            </a:r>
          </a:p>
          <a:p>
            <a:pPr marL="361950" indent="-361950" algn="just">
              <a:spcAft>
                <a:spcPts val="1200"/>
              </a:spcAft>
              <a:buBlip>
                <a:blip r:embed="rId5"/>
              </a:buBlip>
            </a:pPr>
            <a:r>
              <a:rPr lang="ru-RU" sz="2200" b="1" dirty="0">
                <a:solidFill>
                  <a:srgbClr val="002060"/>
                </a:solidFill>
              </a:rPr>
              <a:t>Российская академия транспорта;</a:t>
            </a:r>
          </a:p>
          <a:p>
            <a:pPr marL="361950" indent="-361950" algn="just">
              <a:spcAft>
                <a:spcPts val="1200"/>
              </a:spcAft>
              <a:buBlip>
                <a:blip r:embed="rId5"/>
              </a:buBlip>
            </a:pPr>
            <a:r>
              <a:rPr lang="ru-RU" sz="2200" b="1" dirty="0">
                <a:solidFill>
                  <a:srgbClr val="002060"/>
                </a:solidFill>
              </a:rPr>
              <a:t>Ассоциация колледжей и техникумов транспорта;</a:t>
            </a:r>
          </a:p>
          <a:p>
            <a:pPr marL="361950" indent="-361950" algn="just">
              <a:spcAft>
                <a:spcPts val="1200"/>
              </a:spcAft>
              <a:buBlip>
                <a:blip r:embed="rId5"/>
              </a:buBlip>
            </a:pPr>
            <a:r>
              <a:rPr lang="ru-RU" sz="2200" b="1" dirty="0">
                <a:solidFill>
                  <a:srgbClr val="002060"/>
                </a:solidFill>
              </a:rPr>
              <a:t>Отраслевой инновационный центр импортозамещающих        технологий на транспорте;</a:t>
            </a:r>
          </a:p>
          <a:p>
            <a:pPr marL="361950" indent="-361950" algn="just">
              <a:spcAft>
                <a:spcPts val="1200"/>
              </a:spcAft>
              <a:buBlip>
                <a:blip r:embed="rId5"/>
              </a:buBlip>
            </a:pPr>
            <a:r>
              <a:rPr lang="ru-RU" sz="2200" b="1" dirty="0">
                <a:solidFill>
                  <a:srgbClr val="002060"/>
                </a:solidFill>
              </a:rPr>
              <a:t>Отраслевой  центр по подготовке персонала по работе с         инвалидами и другими маломобильными группами населения на транспорте.</a:t>
            </a:r>
          </a:p>
          <a:p>
            <a:pPr marL="361950" indent="-361950" algn="just">
              <a:spcAft>
                <a:spcPts val="1200"/>
              </a:spcAft>
              <a:buBlip>
                <a:blip r:embed="rId5"/>
              </a:buBlip>
            </a:pPr>
            <a:endParaRPr lang="ru-RU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23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 </a:t>
            </a:r>
            <a:r>
              <a:rPr lang="ru-RU" sz="1400" dirty="0">
                <a:latin typeface="Calibri"/>
              </a:rPr>
              <a:t>           </a:t>
            </a:r>
            <a:fld id="{1BE4106D-A912-433C-A856-CF2ABCD01D82}" type="slidenum">
              <a:rPr lang="ru-RU" sz="1600" b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sz="1600" b="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93375" y="185063"/>
            <a:ext cx="6950180" cy="644331"/>
          </a:xfrm>
        </p:spPr>
        <p:txBody>
          <a:bodyPr>
            <a:noAutofit/>
          </a:bodyPr>
          <a:lstStyle/>
          <a:p>
            <a:pPr>
              <a:lnSpc>
                <a:spcPts val="2680"/>
              </a:lnSpc>
              <a:defRPr/>
            </a:pPr>
            <a:r>
              <a:rPr lang="ru-RU" sz="2000" b="1" dirty="0"/>
              <a:t>СТРАТЕГИЧЕСКИЕ ПАРТНЁРЫ</a:t>
            </a:r>
          </a:p>
        </p:txBody>
      </p:sp>
      <p:pic>
        <p:nvPicPr>
          <p:cNvPr id="39" name="Picture 2" descr="C:\Documents and Settings\Иван\Рабочий стол\Лого Ассоциации вузов транспорт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1546" y="-116112"/>
            <a:ext cx="1197429" cy="802569"/>
          </a:xfrm>
          <a:prstGeom prst="rect">
            <a:avLst/>
          </a:prstGeom>
          <a:noFill/>
        </p:spPr>
      </p:pic>
      <p:pic>
        <p:nvPicPr>
          <p:cNvPr id="40" name="Picture 4" descr="D:\RABOTA\МИИТ\2011.09.14_Логотип МИИТ\МИИТ_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665" y="43542"/>
            <a:ext cx="775364" cy="181254"/>
          </a:xfrm>
          <a:prstGeom prst="rect">
            <a:avLst/>
          </a:prstGeom>
          <a:noFill/>
        </p:spPr>
      </p:pic>
      <p:pic>
        <p:nvPicPr>
          <p:cNvPr id="43" name="Picture 2" descr="D:\КЛИПАРТЫ\ЛОГО\OS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6352" y="377826"/>
            <a:ext cx="1019648" cy="909330"/>
          </a:xfrm>
          <a:prstGeom prst="rect">
            <a:avLst/>
          </a:prstGeom>
          <a:noFill/>
        </p:spPr>
      </p:pic>
      <p:pic>
        <p:nvPicPr>
          <p:cNvPr id="8" name="Рисунок 7" descr="C:\Users\Отдел по связям\Documents\logo-transstroy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004195"/>
            <a:ext cx="2943137" cy="733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Отдел по связям\Documents\Alstom_logo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34" y="2528900"/>
            <a:ext cx="1578735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Отдел по связям\Documents\800px-Siemens_AG_logo_svg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362" y="3769574"/>
            <a:ext cx="1578735" cy="50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Отдел по связям\Documents\526px-Bombardier_svg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41" y="5041751"/>
            <a:ext cx="1656184" cy="43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Отдел по связям\Documents\China_Railways_svg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877" y="2488908"/>
            <a:ext cx="1259453" cy="922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D:\RABOTA\МИИТ\2013.03.14_ЗАРЕЧКИН. Высокоскоростной транспорт\14-03-2013_09-52-04\logo_SNCF.pn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85048" y="2420888"/>
            <a:ext cx="165618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VR">
            <a:hlinkClick r:id="rId11"/>
          </p:cNvPr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495780" y="5272744"/>
            <a:ext cx="1722751" cy="936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Отдел по связям\Documents\UIC-logo.pn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399" y="1409538"/>
            <a:ext cx="1656184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C:\Users\Отдел по связям\Documents\logo-top.pn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39" y="5157192"/>
            <a:ext cx="1650743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:\Users\ivan_105\Desktop\Рисунок7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7" y="1349326"/>
            <a:ext cx="1730375" cy="10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ivan_105\Desktop\Рисунок6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74" y="4989611"/>
            <a:ext cx="1798637" cy="121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ivan_105\Desktop\Рисунок5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79" y="3610844"/>
            <a:ext cx="1652587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ivan_105\Desktop\Рисунок4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11" y="4326737"/>
            <a:ext cx="1944687" cy="79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ivan_105\Desktop\Рисунок3Ц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070" y="3657526"/>
            <a:ext cx="1577975" cy="56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ivan_105\Desktop\Рисунок8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149" y="3816850"/>
            <a:ext cx="1450975" cy="969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D:\RABOTA\МИИТ\2016.09.08_Сборник ОСЖД к 120-летию МИИТ (остальное см. на харде - нет места)\Logo_z_flagami 28_prozrach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339045" y="1046164"/>
            <a:ext cx="1343025" cy="1349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722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 </a:t>
            </a:r>
            <a:r>
              <a:rPr lang="ru-RU" sz="1400" dirty="0">
                <a:latin typeface="Calibri"/>
              </a:rPr>
              <a:t>           </a:t>
            </a:r>
            <a:fld id="{1BE4106D-A912-433C-A856-CF2ABCD01D82}" type="slidenum">
              <a:rPr lang="ru-RU" sz="1600" b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sz="1600" b="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93375" y="185063"/>
            <a:ext cx="6950180" cy="644331"/>
          </a:xfrm>
        </p:spPr>
        <p:txBody>
          <a:bodyPr>
            <a:noAutofit/>
          </a:bodyPr>
          <a:lstStyle/>
          <a:p>
            <a:r>
              <a:rPr lang="ru-RU" sz="2000" b="1" dirty="0"/>
              <a:t>КАЧЕСТВО ОБРАЗОВАНИЯ = </a:t>
            </a:r>
            <a:br>
              <a:rPr lang="ru-RU" sz="2000" b="1" dirty="0"/>
            </a:br>
            <a:r>
              <a:rPr lang="ru-RU" sz="2000" b="1" dirty="0"/>
              <a:t>СООТВЕТСТВИЕ ТРЕБОВАНИЯМ РАБОТОДАТЕЛЕЙ</a:t>
            </a:r>
          </a:p>
        </p:txBody>
      </p:sp>
      <p:pic>
        <p:nvPicPr>
          <p:cNvPr id="39" name="Picture 2" descr="C:\Documents and Settings\Иван\Рабочий стол\Лого Ассоциации вузов транспорт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1546" y="-116112"/>
            <a:ext cx="1197429" cy="802569"/>
          </a:xfrm>
          <a:prstGeom prst="rect">
            <a:avLst/>
          </a:prstGeom>
          <a:noFill/>
        </p:spPr>
      </p:pic>
      <p:pic>
        <p:nvPicPr>
          <p:cNvPr id="40" name="Picture 4" descr="D:\RABOTA\МИИТ\2011.09.14_Логотип МИИТ\МИИТ_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665" y="43542"/>
            <a:ext cx="775364" cy="181254"/>
          </a:xfrm>
          <a:prstGeom prst="rect">
            <a:avLst/>
          </a:prstGeom>
          <a:noFill/>
        </p:spPr>
      </p:pic>
      <p:pic>
        <p:nvPicPr>
          <p:cNvPr id="43" name="Picture 2" descr="D:\КЛИПАРТЫ\ЛОГО\OS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6352" y="377826"/>
            <a:ext cx="1019648" cy="909330"/>
          </a:xfrm>
          <a:prstGeom prst="rect">
            <a:avLst/>
          </a:prstGeom>
          <a:noFill/>
        </p:spPr>
      </p:pic>
      <p:sp>
        <p:nvSpPr>
          <p:cNvPr id="10" name="Объект 8"/>
          <p:cNvSpPr>
            <a:spLocks noGrp="1"/>
          </p:cNvSpPr>
          <p:nvPr>
            <p:ph sz="quarter" idx="4294967295"/>
          </p:nvPr>
        </p:nvSpPr>
        <p:spPr>
          <a:xfrm>
            <a:off x="6945305" y="2297232"/>
            <a:ext cx="2700000" cy="39130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ru-RU" sz="1400" b="1" dirty="0">
                <a:latin typeface="+mj-lt"/>
              </a:rPr>
              <a:t>Целевой прием</a:t>
            </a:r>
          </a:p>
          <a:p>
            <a:pPr marL="0" indent="0" algn="ctr">
              <a:buNone/>
            </a:pPr>
            <a:r>
              <a:rPr lang="ru-RU" sz="1400" b="1" dirty="0">
                <a:latin typeface="+mj-lt"/>
              </a:rPr>
              <a:t>Производственная практика</a:t>
            </a:r>
          </a:p>
          <a:p>
            <a:pPr marL="0" indent="0" algn="ctr">
              <a:buNone/>
            </a:pPr>
            <a:r>
              <a:rPr lang="ru-RU" sz="1400" b="1" dirty="0">
                <a:latin typeface="+mj-lt"/>
              </a:rPr>
              <a:t>Программы повышения квалификации преподавателей на производстве</a:t>
            </a:r>
          </a:p>
          <a:p>
            <a:pPr marL="0" indent="0" algn="ctr">
              <a:buNone/>
            </a:pPr>
            <a:r>
              <a:rPr lang="ru-RU" sz="1400" b="1" dirty="0">
                <a:latin typeface="+mj-lt"/>
              </a:rPr>
              <a:t>Согласованные программы дополнительного профессионального образования</a:t>
            </a:r>
          </a:p>
          <a:p>
            <a:pPr marL="0" indent="0" algn="ctr">
              <a:buNone/>
            </a:pPr>
            <a:r>
              <a:rPr lang="ru-RU" sz="1400" b="1" dirty="0">
                <a:latin typeface="+mj-lt"/>
              </a:rPr>
              <a:t>Профориентационная работа </a:t>
            </a:r>
          </a:p>
          <a:p>
            <a:pPr marL="0" indent="0" algn="ctr">
              <a:buNone/>
            </a:pPr>
            <a:r>
              <a:rPr lang="ru-RU" sz="1400" b="1" dirty="0">
                <a:latin typeface="+mj-lt"/>
              </a:rPr>
              <a:t>Дополнительные образовательные программы</a:t>
            </a:r>
          </a:p>
          <a:p>
            <a:pPr marL="0" indent="0" algn="ctr">
              <a:buNone/>
            </a:pPr>
            <a:r>
              <a:rPr lang="ru-RU" sz="1400" b="1" dirty="0">
                <a:latin typeface="+mj-lt"/>
              </a:rPr>
              <a:t>Преподаватели из числа действующих руководителей железнодорожных компаний 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60075" y="3596481"/>
            <a:ext cx="3960000" cy="72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+mj-lt"/>
              </a:rPr>
              <a:t>Учебные программы</a:t>
            </a:r>
          </a:p>
        </p:txBody>
      </p:sp>
      <p:sp>
        <p:nvSpPr>
          <p:cNvPr id="22" name="Стрелка вправо 21"/>
          <p:cNvSpPr/>
          <p:nvPr/>
        </p:nvSpPr>
        <p:spPr>
          <a:xfrm rot="5400000">
            <a:off x="1904660" y="3090027"/>
            <a:ext cx="536280" cy="638174"/>
          </a:xfrm>
          <a:prstGeom prst="rightArrow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14027915">
            <a:off x="3331686" y="4325556"/>
            <a:ext cx="916970" cy="638174"/>
          </a:xfrm>
          <a:prstGeom prst="rightArrow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10800000">
            <a:off x="4173120" y="1433295"/>
            <a:ext cx="2761079" cy="638174"/>
          </a:xfrm>
          <a:prstGeom prst="rightArrow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бъект 6"/>
          <p:cNvSpPr>
            <a:spLocks noGrp="1"/>
          </p:cNvSpPr>
          <p:nvPr>
            <p:ph sz="half" idx="4294967295"/>
          </p:nvPr>
        </p:nvSpPr>
        <p:spPr>
          <a:xfrm>
            <a:off x="260075" y="2447479"/>
            <a:ext cx="3960000" cy="7338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latin typeface="+mj-lt"/>
              </a:rPr>
              <a:t>Федеральные государственные образовательные стандарты</a:t>
            </a:r>
          </a:p>
        </p:txBody>
      </p:sp>
      <p:sp>
        <p:nvSpPr>
          <p:cNvPr id="21" name="Стрелка вправо 20"/>
          <p:cNvSpPr/>
          <p:nvPr/>
        </p:nvSpPr>
        <p:spPr>
          <a:xfrm rot="5400000">
            <a:off x="1904660" y="1961961"/>
            <a:ext cx="536280" cy="638174"/>
          </a:xfrm>
          <a:prstGeom prst="rightArrow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екст 5"/>
          <p:cNvSpPr txBox="1">
            <a:spLocks/>
          </p:cNvSpPr>
          <p:nvPr/>
        </p:nvSpPr>
        <p:spPr>
          <a:xfrm>
            <a:off x="260075" y="1368584"/>
            <a:ext cx="3960000" cy="72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1400" kern="120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latin typeface="+mj-lt"/>
              </a:rPr>
              <a:t>Профессиональные стандарты</a:t>
            </a:r>
          </a:p>
        </p:txBody>
      </p:sp>
      <p:sp>
        <p:nvSpPr>
          <p:cNvPr id="16" name="Текст 7"/>
          <p:cNvSpPr txBox="1">
            <a:spLocks/>
          </p:cNvSpPr>
          <p:nvPr/>
        </p:nvSpPr>
        <p:spPr>
          <a:xfrm>
            <a:off x="3213074" y="4882532"/>
            <a:ext cx="2674950" cy="72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>
                <a:latin typeface="+mj-lt"/>
              </a:rPr>
              <a:t>Университеты</a:t>
            </a:r>
          </a:p>
        </p:txBody>
      </p:sp>
      <p:sp>
        <p:nvSpPr>
          <p:cNvPr id="27" name="Двойная стрелка влево/вправо 26"/>
          <p:cNvSpPr/>
          <p:nvPr/>
        </p:nvSpPr>
        <p:spPr>
          <a:xfrm rot="10800000">
            <a:off x="5623933" y="4885345"/>
            <a:ext cx="1462666" cy="638174"/>
          </a:xfrm>
          <a:prstGeom prst="leftRightArrow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7714739">
            <a:off x="4119347" y="4094722"/>
            <a:ext cx="1611112" cy="638174"/>
          </a:xfrm>
          <a:prstGeom prst="rightArrow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бъект 6"/>
          <p:cNvSpPr txBox="1">
            <a:spLocks/>
          </p:cNvSpPr>
          <p:nvPr/>
        </p:nvSpPr>
        <p:spPr>
          <a:xfrm>
            <a:off x="4408085" y="2763698"/>
            <a:ext cx="2373716" cy="12693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latin typeface="+mj-lt"/>
              </a:rPr>
              <a:t>Профессионально-общественная аккредитация </a:t>
            </a:r>
          </a:p>
        </p:txBody>
      </p:sp>
      <p:sp>
        <p:nvSpPr>
          <p:cNvPr id="26" name="Стрелка вправо 25"/>
          <p:cNvSpPr/>
          <p:nvPr/>
        </p:nvSpPr>
        <p:spPr>
          <a:xfrm rot="8729466">
            <a:off x="5624658" y="2094336"/>
            <a:ext cx="1606091" cy="638174"/>
          </a:xfrm>
          <a:prstGeom prst="rightArrow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5400000">
            <a:off x="8027165" y="1846221"/>
            <a:ext cx="536280" cy="638174"/>
          </a:xfrm>
          <a:prstGeom prst="rightArrow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Текст 7"/>
          <p:cNvSpPr txBox="1">
            <a:spLocks/>
          </p:cNvSpPr>
          <p:nvPr/>
        </p:nvSpPr>
        <p:spPr>
          <a:xfrm>
            <a:off x="6945305" y="1368584"/>
            <a:ext cx="2700000" cy="72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Blip>
                <a:blip r:embed="rId6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latin typeface="+mj-lt"/>
              </a:rPr>
              <a:t>Работодатели</a:t>
            </a:r>
          </a:p>
        </p:txBody>
      </p:sp>
    </p:spTree>
    <p:extLst>
      <p:ext uri="{BB962C8B-B14F-4D97-AF65-F5344CB8AC3E}">
        <p14:creationId xmlns:p14="http://schemas.microsoft.com/office/powerpoint/2010/main" val="24825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 </a:t>
            </a:r>
            <a:r>
              <a:rPr lang="ru-RU" sz="1400" dirty="0">
                <a:latin typeface="Calibri"/>
              </a:rPr>
              <a:t>           </a:t>
            </a:r>
            <a:fld id="{1BE4106D-A912-433C-A856-CF2ABCD01D82}" type="slidenum">
              <a:rPr lang="ru-RU" sz="1600" b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sz="1600" b="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93375" y="185063"/>
            <a:ext cx="6950180" cy="644331"/>
          </a:xfrm>
        </p:spPr>
        <p:txBody>
          <a:bodyPr>
            <a:noAutofit/>
          </a:bodyPr>
          <a:lstStyle/>
          <a:p>
            <a:r>
              <a:rPr lang="ru-RU" altLang="ru-RU" sz="2000" b="1" dirty="0"/>
              <a:t>ЕДИНЫЕ МЕЖДУНАРОДНЫЕ ТРЕБОВАНИЯ </a:t>
            </a:r>
            <a:br>
              <a:rPr lang="ru-RU" altLang="ru-RU" sz="2000" b="1" dirty="0"/>
            </a:br>
            <a:r>
              <a:rPr lang="ru-RU" altLang="ru-RU" sz="2000" b="1" dirty="0"/>
              <a:t>К ПОДГОТОВКЕ СПЕЦИАЛИСТОВ ТРАНСПОРТА</a:t>
            </a:r>
          </a:p>
        </p:txBody>
      </p:sp>
      <p:pic>
        <p:nvPicPr>
          <p:cNvPr id="39" name="Picture 2" descr="C:\Documents and Settings\Иван\Рабочий стол\Лого Ассоциации вузов транспорт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1546" y="-116112"/>
            <a:ext cx="1197429" cy="802569"/>
          </a:xfrm>
          <a:prstGeom prst="rect">
            <a:avLst/>
          </a:prstGeom>
          <a:noFill/>
        </p:spPr>
      </p:pic>
      <p:pic>
        <p:nvPicPr>
          <p:cNvPr id="40" name="Picture 4" descr="D:\RABOTA\МИИТ\2011.09.14_Логотип МИИТ\МИИТ_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665" y="43542"/>
            <a:ext cx="775364" cy="181254"/>
          </a:xfrm>
          <a:prstGeom prst="rect">
            <a:avLst/>
          </a:prstGeom>
          <a:noFill/>
        </p:spPr>
      </p:pic>
      <p:pic>
        <p:nvPicPr>
          <p:cNvPr id="43" name="Picture 2" descr="D:\КЛИПАРТЫ\ЛОГО\OS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6352" y="377826"/>
            <a:ext cx="1019648" cy="909330"/>
          </a:xfrm>
          <a:prstGeom prst="rect">
            <a:avLst/>
          </a:prstGeom>
          <a:noFill/>
        </p:spPr>
      </p:pic>
      <p:pic>
        <p:nvPicPr>
          <p:cNvPr id="7" name="Рисунок 6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1" y="1224186"/>
            <a:ext cx="2880000" cy="180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8" name="Прямоугольник 7"/>
          <p:cNvSpPr/>
          <p:nvPr/>
        </p:nvSpPr>
        <p:spPr>
          <a:xfrm>
            <a:off x="5069110" y="3134398"/>
            <a:ext cx="4320000" cy="1800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Единые требования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к подготовке специалистов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для морского транспорта</a:t>
            </a:r>
          </a:p>
        </p:txBody>
      </p:sp>
      <p:pic>
        <p:nvPicPr>
          <p:cNvPr id="10" name="Рисунок 9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1" y="3134398"/>
            <a:ext cx="2880000" cy="180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1" name="Прямоугольник 10"/>
          <p:cNvSpPr/>
          <p:nvPr/>
        </p:nvSpPr>
        <p:spPr>
          <a:xfrm>
            <a:off x="5069110" y="1224186"/>
            <a:ext cx="4320000" cy="180020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Единые требования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к подготовке специалистов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для гражданской авиации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04851" y="5021472"/>
            <a:ext cx="8686799" cy="1518739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Для железнодорожного транспорта международных 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организаций, устанавливающих </a:t>
            </a:r>
            <a:r>
              <a:rPr lang="ru-RU" sz="2400" b="1" dirty="0">
                <a:solidFill>
                  <a:srgbClr val="FF0000"/>
                </a:solidFill>
              </a:rPr>
              <a:t>единые требования 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к подготовке кадров и уровню квалификации персонала,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b="1" dirty="0">
                <a:solidFill>
                  <a:srgbClr val="FF0000"/>
                </a:solidFill>
              </a:rPr>
              <a:t>не существует</a:t>
            </a:r>
          </a:p>
        </p:txBody>
      </p:sp>
      <p:sp>
        <p:nvSpPr>
          <p:cNvPr id="14" name="Стрелка вправо 13"/>
          <p:cNvSpPr/>
          <p:nvPr/>
        </p:nvSpPr>
        <p:spPr>
          <a:xfrm>
            <a:off x="3752850" y="1447800"/>
            <a:ext cx="1238250" cy="1276350"/>
          </a:xfrm>
          <a:prstGeom prst="rightArrow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3752850" y="3409950"/>
            <a:ext cx="1238250" cy="1276350"/>
          </a:xfrm>
          <a:prstGeom prst="rightArrow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65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 </a:t>
            </a:r>
            <a:r>
              <a:rPr lang="ru-RU" sz="1400" dirty="0">
                <a:latin typeface="Calibri"/>
              </a:rPr>
              <a:t>           </a:t>
            </a:r>
            <a:fld id="{1BE4106D-A912-433C-A856-CF2ABCD01D82}" type="slidenum">
              <a:rPr lang="ru-RU" sz="1600" b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z="1600" b="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93375" y="185063"/>
            <a:ext cx="6950180" cy="644331"/>
          </a:xfrm>
        </p:spPr>
        <p:txBody>
          <a:bodyPr>
            <a:noAutofit/>
          </a:bodyPr>
          <a:lstStyle/>
          <a:p>
            <a:r>
              <a:rPr lang="ru-RU" altLang="ru-RU" sz="2000" b="1" dirty="0"/>
              <a:t>ДОГОВОР О СТАТУСЕ</a:t>
            </a:r>
            <a:endParaRPr lang="ru-RU" sz="2000" b="1" dirty="0"/>
          </a:p>
        </p:txBody>
      </p:sp>
      <p:pic>
        <p:nvPicPr>
          <p:cNvPr id="39" name="Picture 2" descr="C:\Documents and Settings\Иван\Рабочий стол\Лого Ассоциации вузов транспорт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1546" y="-116112"/>
            <a:ext cx="1197429" cy="802569"/>
          </a:xfrm>
          <a:prstGeom prst="rect">
            <a:avLst/>
          </a:prstGeom>
          <a:noFill/>
        </p:spPr>
      </p:pic>
      <p:pic>
        <p:nvPicPr>
          <p:cNvPr id="40" name="Picture 4" descr="D:\RABOTA\МИИТ\2011.09.14_Логотип МИИТ\МИИТ_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665" y="43542"/>
            <a:ext cx="775364" cy="181254"/>
          </a:xfrm>
          <a:prstGeom prst="rect">
            <a:avLst/>
          </a:prstGeom>
          <a:noFill/>
        </p:spPr>
      </p:pic>
      <p:pic>
        <p:nvPicPr>
          <p:cNvPr id="43" name="Picture 2" descr="D:\КЛИПАРТЫ\ЛОГО\OS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6352" y="377826"/>
            <a:ext cx="1019648" cy="909330"/>
          </a:xfrm>
          <a:prstGeom prst="rect">
            <a:avLst/>
          </a:prstGeom>
          <a:noFill/>
        </p:spPr>
      </p:pic>
      <p:pic>
        <p:nvPicPr>
          <p:cNvPr id="1028" name="Picture 4" descr="D:\RABOTA\МИИТ\2016.09.08_Сборник ОСЖД к 120-летию МИИТ (остальное см. на харде - нет места)\Logo_z_flagami 28_prozrach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" y="1046163"/>
            <a:ext cx="3238500" cy="3252907"/>
          </a:xfrm>
          <a:prstGeom prst="rect">
            <a:avLst/>
          </a:prstGeom>
          <a:noFill/>
        </p:spPr>
      </p:pic>
      <p:pic>
        <p:nvPicPr>
          <p:cNvPr id="45" name="Picture 2" descr="C:\Documents and Settings\Иван\Рабочий стол\Лого Ассоциации вузов транспорт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746" y="4041918"/>
            <a:ext cx="3715654" cy="2490392"/>
          </a:xfrm>
          <a:prstGeom prst="rect">
            <a:avLst/>
          </a:prstGeom>
          <a:noFill/>
        </p:spPr>
      </p:pic>
      <p:sp>
        <p:nvSpPr>
          <p:cNvPr id="52" name="Прямоугольник 51"/>
          <p:cNvSpPr/>
          <p:nvPr/>
        </p:nvSpPr>
        <p:spPr>
          <a:xfrm>
            <a:off x="4949264" y="541040"/>
            <a:ext cx="4232836" cy="381642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endParaRPr lang="ru-RU" sz="2000" b="1" dirty="0">
              <a:solidFill>
                <a:srgbClr val="002060"/>
              </a:solidFill>
            </a:endParaRPr>
          </a:p>
          <a:p>
            <a:pPr algn="ctr">
              <a:lnSpc>
                <a:spcPts val="3680"/>
              </a:lnSpc>
            </a:pPr>
            <a:r>
              <a:rPr lang="ru-RU" sz="3600" b="1" dirty="0">
                <a:solidFill>
                  <a:srgbClr val="FF0000"/>
                </a:solidFill>
              </a:rPr>
              <a:t>Договор </a:t>
            </a:r>
          </a:p>
          <a:p>
            <a:pPr algn="ctr">
              <a:lnSpc>
                <a:spcPts val="3680"/>
              </a:lnSpc>
            </a:pPr>
            <a:r>
              <a:rPr lang="ru-RU" sz="2800" b="1" dirty="0">
                <a:solidFill>
                  <a:srgbClr val="002060"/>
                </a:solidFill>
              </a:rPr>
              <a:t>о статусе Ассоциации вузов транспорта (АВТ) как присоединённого предприятия ОСЖД 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от 27 января 2015 г.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6" name="Правая фигурная скобка 55"/>
          <p:cNvSpPr/>
          <p:nvPr/>
        </p:nvSpPr>
        <p:spPr>
          <a:xfrm>
            <a:off x="3896207" y="1322090"/>
            <a:ext cx="961543" cy="4831060"/>
          </a:xfrm>
          <a:prstGeom prst="rightBrace">
            <a:avLst>
              <a:gd name="adj1" fmla="val 25529"/>
              <a:gd name="adj2" fmla="val 48365"/>
            </a:avLst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Picture 2" descr="C:\Documents and Settings\Ivan\Рабочий стол\_ftrans-28-25-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34025" y="4062413"/>
            <a:ext cx="3143250" cy="2354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702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 </a:t>
            </a:r>
            <a:r>
              <a:rPr lang="ru-RU" sz="1400" dirty="0">
                <a:latin typeface="Calibri"/>
              </a:rPr>
              <a:t>           </a:t>
            </a:r>
            <a:fld id="{1BE4106D-A912-433C-A856-CF2ABCD01D82}" type="slidenum">
              <a:rPr lang="ru-RU" sz="1600" b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sz="1600" b="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93375" y="185063"/>
            <a:ext cx="6950180" cy="644331"/>
          </a:xfrm>
        </p:spPr>
        <p:txBody>
          <a:bodyPr>
            <a:noAutofit/>
          </a:bodyPr>
          <a:lstStyle/>
          <a:p>
            <a:r>
              <a:rPr lang="ru-RU" altLang="ru-RU" sz="2000" b="1" dirty="0"/>
              <a:t>ПРЕДЛОЖЕНИЯ АССОЦИАЦИИ ВУЗОВ ТРАНСПОРТА </a:t>
            </a:r>
            <a:br>
              <a:rPr lang="ru-RU" altLang="ru-RU" sz="2000" b="1" dirty="0"/>
            </a:br>
            <a:r>
              <a:rPr lang="ru-RU" altLang="ru-RU" sz="2000" b="1" dirty="0"/>
              <a:t>В ОБЛАСТИ ЖЕЛЕЗНОДОРОЖНОГО ОБРАЗОВАНИЯ</a:t>
            </a:r>
            <a:endParaRPr lang="ru-RU" sz="2000" b="1" dirty="0"/>
          </a:p>
        </p:txBody>
      </p:sp>
      <p:pic>
        <p:nvPicPr>
          <p:cNvPr id="39" name="Picture 2" descr="C:\Documents and Settings\Иван\Рабочий стол\Лого Ассоциации вузов транспорт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1546" y="-116112"/>
            <a:ext cx="1197429" cy="802569"/>
          </a:xfrm>
          <a:prstGeom prst="rect">
            <a:avLst/>
          </a:prstGeom>
          <a:noFill/>
        </p:spPr>
      </p:pic>
      <p:pic>
        <p:nvPicPr>
          <p:cNvPr id="40" name="Picture 4" descr="D:\RABOTA\МИИТ\2011.09.14_Логотип МИИТ\МИИТ_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665" y="43542"/>
            <a:ext cx="775364" cy="181254"/>
          </a:xfrm>
          <a:prstGeom prst="rect">
            <a:avLst/>
          </a:prstGeom>
          <a:noFill/>
        </p:spPr>
      </p:pic>
      <p:pic>
        <p:nvPicPr>
          <p:cNvPr id="43" name="Picture 2" descr="D:\КЛИПАРТЫ\ЛОГО\OS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6352" y="377826"/>
            <a:ext cx="1019648" cy="90933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57347" y="1409940"/>
            <a:ext cx="8640000" cy="1797797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Для эффективного кадрового и научного обеспечения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</a:rPr>
              <a:t>координации деятельности железных дорог на евроазиатском континенте</a:t>
            </a:r>
            <a:r>
              <a:rPr lang="ru-RU" sz="2400" b="1" dirty="0">
                <a:solidFill>
                  <a:srgbClr val="002060"/>
                </a:solidFill>
              </a:rPr>
              <a:t> необходимы </a:t>
            </a:r>
            <a:r>
              <a:rPr lang="ru-RU" sz="2400" b="1" dirty="0">
                <a:solidFill>
                  <a:srgbClr val="FF0000"/>
                </a:solidFill>
              </a:rPr>
              <a:t>единые требования </a:t>
            </a:r>
            <a:r>
              <a:rPr lang="ru-RU" sz="2400" b="1" dirty="0">
                <a:solidFill>
                  <a:srgbClr val="002060"/>
                </a:solidFill>
              </a:rPr>
              <a:t>к подготовке специалистов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7347" y="3613791"/>
            <a:ext cx="8640000" cy="936103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Разработка соответствующих предложений в формате ОСЖД с учётом опыта совместной работы ОСЖД и АВТ</a:t>
            </a:r>
          </a:p>
        </p:txBody>
      </p:sp>
      <p:sp>
        <p:nvSpPr>
          <p:cNvPr id="9" name="Стрелка вправо 8"/>
          <p:cNvSpPr/>
          <p:nvPr/>
        </p:nvSpPr>
        <p:spPr>
          <a:xfrm rot="5400000">
            <a:off x="4553732" y="2698180"/>
            <a:ext cx="629461" cy="1276350"/>
          </a:xfrm>
          <a:prstGeom prst="rightArrow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57347" y="4917389"/>
            <a:ext cx="8640000" cy="1165578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2400" b="1" dirty="0">
                <a:solidFill>
                  <a:srgbClr val="002060"/>
                </a:solidFill>
              </a:rPr>
              <a:t>Международный центр аккредитации образовательных программ железнодорожных и логистических  специальностей и направлений подготовки при ОСЖД</a:t>
            </a:r>
          </a:p>
        </p:txBody>
      </p:sp>
      <p:sp>
        <p:nvSpPr>
          <p:cNvPr id="11" name="Стрелка вправо 8"/>
          <p:cNvSpPr/>
          <p:nvPr/>
        </p:nvSpPr>
        <p:spPr>
          <a:xfrm rot="5400000">
            <a:off x="4603786" y="4112462"/>
            <a:ext cx="592191" cy="1276350"/>
          </a:xfrm>
          <a:prstGeom prst="rightArrow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702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 </a:t>
            </a:r>
            <a:r>
              <a:rPr lang="ru-RU" sz="1400" dirty="0">
                <a:latin typeface="Calibri"/>
              </a:rPr>
              <a:t>           </a:t>
            </a:r>
            <a:fld id="{1BE4106D-A912-433C-A856-CF2ABCD01D82}" type="slidenum">
              <a:rPr lang="ru-RU" sz="1600" b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 sz="1600" b="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05602" y="144243"/>
            <a:ext cx="7799605" cy="850905"/>
          </a:xfrm>
        </p:spPr>
        <p:txBody>
          <a:bodyPr>
            <a:noAutofit/>
          </a:bodyPr>
          <a:lstStyle/>
          <a:p>
            <a:r>
              <a:rPr lang="ru-RU" altLang="ru-RU" sz="1800" b="1" dirty="0"/>
              <a:t>ПРИОРИТЕТНЫЕ ОРИЕНТИРЫ В СФЕРЕ ПОВЫШЕНИЯ </a:t>
            </a:r>
            <a:br>
              <a:rPr lang="ru-RU" altLang="ru-RU" sz="1800" b="1" dirty="0"/>
            </a:br>
            <a:r>
              <a:rPr lang="ru-RU" altLang="ru-RU" sz="1800" b="1" dirty="0"/>
              <a:t>КВАЛИФИКАЦИИ ПРИ ОСУЩЕСТВЛЕНИИ МЕЖДУНАРОДНЫХ ПЕРЕВОЗОК</a:t>
            </a:r>
            <a:endParaRPr lang="ru-RU" sz="1800" b="1" dirty="0"/>
          </a:p>
        </p:txBody>
      </p:sp>
      <p:pic>
        <p:nvPicPr>
          <p:cNvPr id="39" name="Picture 2" descr="C:\Documents and Settings\Иван\Рабочий стол\Лого Ассоциации вузов транспорт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1546" y="-116112"/>
            <a:ext cx="1197429" cy="802569"/>
          </a:xfrm>
          <a:prstGeom prst="rect">
            <a:avLst/>
          </a:prstGeom>
          <a:noFill/>
        </p:spPr>
      </p:pic>
      <p:pic>
        <p:nvPicPr>
          <p:cNvPr id="40" name="Picture 4" descr="D:\RABOTA\МИИТ\2011.09.14_Логотип МИИТ\МИИТ_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665" y="43542"/>
            <a:ext cx="775364" cy="181254"/>
          </a:xfrm>
          <a:prstGeom prst="rect">
            <a:avLst/>
          </a:prstGeom>
          <a:noFill/>
        </p:spPr>
      </p:pic>
      <p:pic>
        <p:nvPicPr>
          <p:cNvPr id="43" name="Picture 2" descr="D:\КЛИПАРТЫ\ЛОГО\OS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6352" y="377826"/>
            <a:ext cx="1019648" cy="90933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3167" y="1035968"/>
            <a:ext cx="946423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200" b="1" dirty="0">
                <a:solidFill>
                  <a:srgbClr val="002060"/>
                </a:solidFill>
              </a:rPr>
              <a:t> </a:t>
            </a:r>
          </a:p>
          <a:p>
            <a:pPr marL="361950" indent="-361950" algn="just">
              <a:spcAft>
                <a:spcPts val="600"/>
              </a:spcAft>
              <a:buBlip>
                <a:blip r:embed="rId5"/>
              </a:buBlip>
            </a:pPr>
            <a:r>
              <a:rPr lang="ru-RU" sz="2200" b="1" dirty="0">
                <a:solidFill>
                  <a:srgbClr val="002060"/>
                </a:solidFill>
              </a:rPr>
              <a:t>Важность единого понимания персоналом железных дорог, действующих на пространстве ОСЖД правил и норм.</a:t>
            </a:r>
          </a:p>
          <a:p>
            <a:pPr marL="361950" indent="-361950" algn="just">
              <a:spcAft>
                <a:spcPts val="600"/>
              </a:spcAft>
              <a:buBlip>
                <a:blip r:embed="rId5"/>
              </a:buBlip>
            </a:pPr>
            <a:r>
              <a:rPr lang="ru-RU" sz="2200" b="1" dirty="0">
                <a:solidFill>
                  <a:srgbClr val="002060"/>
                </a:solidFill>
              </a:rPr>
              <a:t>Система обучения работников организаций – членов ОСЖД, а также других железнодорожных, логистических, экспедиторских компаний на пространстве ОСЖД, выделение этой деятельности ОСЖД в отдельное направление.</a:t>
            </a:r>
          </a:p>
          <a:p>
            <a:pPr marL="361950" indent="-361950" algn="just">
              <a:spcAft>
                <a:spcPts val="600"/>
              </a:spcAft>
              <a:buBlip>
                <a:blip r:embed="rId5"/>
              </a:buBlip>
            </a:pPr>
            <a:r>
              <a:rPr lang="ru-RU" sz="2200" b="1" dirty="0">
                <a:solidFill>
                  <a:srgbClr val="002060"/>
                </a:solidFill>
              </a:rPr>
              <a:t>Обучение применению нормативных актов ОСЖД.</a:t>
            </a:r>
          </a:p>
          <a:p>
            <a:pPr marL="361950" indent="-361950" algn="just">
              <a:spcAft>
                <a:spcPts val="600"/>
              </a:spcAft>
              <a:buBlip>
                <a:blip r:embed="rId5"/>
              </a:buBlip>
            </a:pPr>
            <a:r>
              <a:rPr lang="ru-RU" sz="2200" b="1" dirty="0">
                <a:solidFill>
                  <a:srgbClr val="002060"/>
                </a:solidFill>
              </a:rPr>
              <a:t>Система обучения в соответствии с требуемыми квалификациями и компетенциями ключевых категорий персонала, задействованных в международном сообщении.</a:t>
            </a:r>
          </a:p>
          <a:p>
            <a:pPr marL="361950" indent="-361950" algn="just">
              <a:spcAft>
                <a:spcPts val="600"/>
              </a:spcAft>
              <a:buBlip>
                <a:blip r:embed="rId5"/>
              </a:buBlip>
            </a:pPr>
            <a:r>
              <a:rPr lang="ru-RU" sz="2200" b="1" dirty="0">
                <a:solidFill>
                  <a:srgbClr val="002060"/>
                </a:solidFill>
              </a:rPr>
              <a:t>Разработка учебных курсов с последующей сертификацией со стороны ОСЖД, участие в организации обучения.</a:t>
            </a:r>
          </a:p>
          <a:p>
            <a:pPr marL="361950" indent="-361950" algn="just">
              <a:spcAft>
                <a:spcPts val="600"/>
              </a:spcAft>
              <a:buBlip>
                <a:blip r:embed="rId5"/>
              </a:buBlip>
            </a:pPr>
            <a:endParaRPr lang="ru-RU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2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ru-RU" sz="1400"/>
              <a:t>           </a:t>
            </a:r>
            <a:fld id="{1BE4106D-A912-433C-A856-CF2ABCD01D82}" type="slidenum">
              <a:rPr lang="ru-RU" sz="1600" b="0" smtClean="0">
                <a:solidFill>
                  <a:schemeClr val="accent1">
                    <a:lumMod val="50000"/>
                  </a:scheme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sz="1600" b="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87574" y="179615"/>
            <a:ext cx="8088505" cy="644331"/>
          </a:xfrm>
        </p:spPr>
        <p:txBody>
          <a:bodyPr>
            <a:normAutofit/>
          </a:bodyPr>
          <a:lstStyle/>
          <a:p>
            <a:r>
              <a:rPr lang="ru-RU" sz="2000" b="1" dirty="0"/>
              <a:t>РАСШИРЕНИЕ СОТРУДНИЧЕСТВА ВУЗОВ С ОСЖД</a:t>
            </a:r>
          </a:p>
        </p:txBody>
      </p:sp>
      <p:pic>
        <p:nvPicPr>
          <p:cNvPr id="9" name="Picture 2" descr="C:\Documents and Settings\Иван\Рабочий стол\Лого Ассоциации вузов транспорт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1546" y="-116112"/>
            <a:ext cx="1197429" cy="802569"/>
          </a:xfrm>
          <a:prstGeom prst="rect">
            <a:avLst/>
          </a:prstGeom>
          <a:noFill/>
        </p:spPr>
      </p:pic>
      <p:pic>
        <p:nvPicPr>
          <p:cNvPr id="10" name="Picture 4" descr="D:\RABOTA\МИИТ\2011.09.14_Логотип МИИТ\МИИТ_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665" y="43542"/>
            <a:ext cx="775364" cy="181254"/>
          </a:xfrm>
          <a:prstGeom prst="rect">
            <a:avLst/>
          </a:prstGeom>
          <a:noFill/>
        </p:spPr>
      </p:pic>
      <p:pic>
        <p:nvPicPr>
          <p:cNvPr id="11" name="Picture 2" descr="D:\КЛИПАРТЫ\ЛОГО\OS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6352" y="377826"/>
            <a:ext cx="1019648" cy="90933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13168" y="886334"/>
            <a:ext cx="9379720" cy="589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100" b="1" dirty="0">
                <a:solidFill>
                  <a:srgbClr val="002060"/>
                </a:solidFill>
              </a:rPr>
              <a:t> </a:t>
            </a:r>
          </a:p>
          <a:p>
            <a:pPr marL="361950" indent="-361950" algn="just">
              <a:spcAft>
                <a:spcPts val="600"/>
              </a:spcAft>
              <a:buBlip>
                <a:blip r:embed="rId5"/>
              </a:buBlip>
            </a:pPr>
            <a:r>
              <a:rPr lang="ru-RU" sz="2100" b="1" dirty="0">
                <a:solidFill>
                  <a:srgbClr val="002060"/>
                </a:solidFill>
              </a:rPr>
              <a:t>Проведение семинара </a:t>
            </a:r>
            <a:r>
              <a:rPr lang="ru-RU" altLang="ru-RU" sz="2100" b="1" dirty="0">
                <a:solidFill>
                  <a:srgbClr val="002060"/>
                </a:solidFill>
              </a:rPr>
              <a:t>«Вызовы и новые возможности подготовки персонала в сфере международного железнодорожного сообщения в XXI веке» </a:t>
            </a:r>
            <a:r>
              <a:rPr lang="ru-RU" sz="2100" b="1" dirty="0">
                <a:solidFill>
                  <a:srgbClr val="002060"/>
                </a:solidFill>
              </a:rPr>
              <a:t>на регулярной основе с изменяемой ключевой тематикой.</a:t>
            </a:r>
          </a:p>
          <a:p>
            <a:pPr marL="361950" indent="-361950" algn="just">
              <a:spcAft>
                <a:spcPts val="600"/>
              </a:spcAft>
              <a:buBlip>
                <a:blip r:embed="rId5"/>
              </a:buBlip>
            </a:pPr>
            <a:r>
              <a:rPr lang="ru-RU" sz="2100" b="1" dirty="0">
                <a:solidFill>
                  <a:srgbClr val="002060"/>
                </a:solidFill>
              </a:rPr>
              <a:t>Создание при ОСЖД органа, координирующего деятельность учебных заведений стран ОСЖД в рамках работы комиссий и рабочих групп ОСЖД (Международная ассоциация учебных заведений при ОСЖД, комиссия или рабочая группа по работе с учебными заведениями или наделение полномочиями другого органа).</a:t>
            </a:r>
          </a:p>
          <a:p>
            <a:pPr marL="361950" indent="-361950" algn="just">
              <a:spcAft>
                <a:spcPts val="600"/>
              </a:spcAft>
              <a:buBlip>
                <a:blip r:embed="rId5"/>
              </a:buBlip>
            </a:pPr>
            <a:r>
              <a:rPr lang="ru-RU" sz="2100" b="1" dirty="0">
                <a:solidFill>
                  <a:srgbClr val="002060"/>
                </a:solidFill>
              </a:rPr>
              <a:t>Проведение мероприятия подобного формата в сфере научной деятельности, в целях создания координируемых ОСЖД планов научных исследований в интересах обеспечения деятельности комиссий и рабочих групп организации.</a:t>
            </a:r>
          </a:p>
          <a:p>
            <a:pPr marL="361950" indent="-361950" algn="just">
              <a:spcAft>
                <a:spcPts val="600"/>
              </a:spcAft>
              <a:buBlip>
                <a:blip r:embed="rId5"/>
              </a:buBlip>
            </a:pPr>
            <a:r>
              <a:rPr lang="ru-RU" sz="2100" b="1" dirty="0">
                <a:solidFill>
                  <a:srgbClr val="002060"/>
                </a:solidFill>
              </a:rPr>
              <a:t>Расширение участия ОСЖД в крупных мероприятиях, проводимых Ассоциацией вузов транспорта. Приглашаем всех участников семинара принять участие во </a:t>
            </a:r>
            <a:r>
              <a:rPr lang="en-US" sz="2100" b="1" dirty="0">
                <a:solidFill>
                  <a:srgbClr val="002060"/>
                </a:solidFill>
              </a:rPr>
              <a:t>II </a:t>
            </a:r>
            <a:r>
              <a:rPr lang="ru-RU" sz="2100" b="1" dirty="0">
                <a:solidFill>
                  <a:srgbClr val="002060"/>
                </a:solidFill>
              </a:rPr>
              <a:t>Международной конференции «Транспортные системы: тенденции развития» 12-13 октября 2017 года. </a:t>
            </a:r>
          </a:p>
        </p:txBody>
      </p:sp>
    </p:spTree>
    <p:extLst>
      <p:ext uri="{BB962C8B-B14F-4D97-AF65-F5344CB8AC3E}">
        <p14:creationId xmlns:p14="http://schemas.microsoft.com/office/powerpoint/2010/main" val="37558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с двумя вырезанными противолежащими углами 45"/>
          <p:cNvSpPr/>
          <p:nvPr/>
        </p:nvSpPr>
        <p:spPr>
          <a:xfrm>
            <a:off x="215900" y="1081049"/>
            <a:ext cx="9258300" cy="331727"/>
          </a:xfrm>
          <a:prstGeom prst="snip2DiagRect">
            <a:avLst/>
          </a:prstGeom>
          <a:solidFill>
            <a:schemeClr val="bg2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АССОЦИАЦИЯ ВУЗОВ ТРАНСПОРТА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 </a:t>
            </a:r>
            <a:r>
              <a:rPr lang="ru-RU" sz="1400" dirty="0">
                <a:latin typeface="Calibri"/>
              </a:rPr>
              <a:t>           </a:t>
            </a:r>
            <a:fld id="{1BE4106D-A912-433C-A856-CF2ABCD01D82}" type="slidenum">
              <a:rPr lang="ru-RU" sz="1600" b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z="1600" b="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93375" y="185063"/>
            <a:ext cx="6950180" cy="644331"/>
          </a:xfrm>
        </p:spPr>
        <p:txBody>
          <a:bodyPr>
            <a:noAutofit/>
          </a:bodyPr>
          <a:lstStyle/>
          <a:p>
            <a:r>
              <a:rPr lang="ru-RU" altLang="ru-RU" sz="2000" b="1" dirty="0"/>
              <a:t>СОСТАВ АССОЦИАЦИИ ВУЗОВ ТРАНСПОРТА</a:t>
            </a:r>
            <a:endParaRPr lang="ru-RU" sz="2000" b="1" dirty="0"/>
          </a:p>
        </p:txBody>
      </p:sp>
      <p:pic>
        <p:nvPicPr>
          <p:cNvPr id="39" name="Picture 2" descr="C:\Documents and Settings\Иван\Рабочий стол\Лого Ассоциации вузов транспорт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1546" y="-116112"/>
            <a:ext cx="1197429" cy="802569"/>
          </a:xfrm>
          <a:prstGeom prst="rect">
            <a:avLst/>
          </a:prstGeom>
          <a:noFill/>
        </p:spPr>
      </p:pic>
      <p:pic>
        <p:nvPicPr>
          <p:cNvPr id="40" name="Picture 4" descr="D:\RABOTA\МИИТ\2011.09.14_Логотип МИИТ\МИИТ_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665" y="43542"/>
            <a:ext cx="775364" cy="181254"/>
          </a:xfrm>
          <a:prstGeom prst="rect">
            <a:avLst/>
          </a:prstGeom>
          <a:noFill/>
        </p:spPr>
      </p:pic>
      <p:pic>
        <p:nvPicPr>
          <p:cNvPr id="43" name="Picture 2" descr="D:\КЛИПАРТЫ\ЛОГО\OS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6352" y="377826"/>
            <a:ext cx="1019648" cy="909330"/>
          </a:xfrm>
          <a:prstGeom prst="rect">
            <a:avLst/>
          </a:prstGeom>
          <a:noFill/>
        </p:spPr>
      </p:pic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188669" y="1445436"/>
            <a:ext cx="7056000" cy="289389"/>
          </a:xfrm>
          <a:prstGeom prst="snip2DiagRect">
            <a:avLst/>
          </a:prstGeom>
          <a:solidFill>
            <a:schemeClr val="bg2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МИНТРАНС РОССИИ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8669" y="1767480"/>
            <a:ext cx="2462545" cy="27917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РОСАВИАЦИЯ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88669" y="2147040"/>
            <a:ext cx="2462545" cy="52703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00" b="1" dirty="0">
              <a:solidFill>
                <a:schemeClr val="bg1">
                  <a:lumMod val="25000"/>
                </a:schemeClr>
              </a:solidFill>
              <a:latin typeface="Verdana" pitchFamily="34" charset="0"/>
            </a:endParaRPr>
          </a:p>
          <a:p>
            <a:pPr algn="ctr"/>
            <a:r>
              <a:rPr lang="ru-RU" sz="8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Московский государственный</a:t>
            </a:r>
          </a:p>
          <a:p>
            <a:pPr algn="ctr"/>
            <a:r>
              <a:rPr lang="ru-RU" sz="8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технический университет гражданской авиации</a:t>
            </a:r>
          </a:p>
          <a:p>
            <a:pPr algn="ctr"/>
            <a:endParaRPr lang="ru-RU" sz="900" b="1" dirty="0">
              <a:solidFill>
                <a:schemeClr val="bg1">
                  <a:lumMod val="25000"/>
                </a:schemeClr>
              </a:solidFill>
              <a:latin typeface="Verdan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8669" y="2774458"/>
            <a:ext cx="2462545" cy="40123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900"/>
              </a:lnSpc>
            </a:pPr>
            <a:r>
              <a:rPr lang="ru-RU" sz="8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Санкт-Петербургский государственный университет гражданской авиации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88669" y="3276077"/>
            <a:ext cx="2462545" cy="5054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Ульяновское высшее авиационное училище гражданской авиации (институт)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9540" y="3955435"/>
            <a:ext cx="2462545" cy="23151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Verdana" pitchFamily="34" charset="0"/>
              </a:rPr>
              <a:t>РОСМОРРЕЧФЛОТ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7800" y="4252877"/>
            <a:ext cx="2462545" cy="3945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00" b="1" dirty="0">
              <a:solidFill>
                <a:schemeClr val="bg1">
                  <a:lumMod val="25000"/>
                </a:schemeClr>
              </a:solidFill>
              <a:latin typeface="Verdana" pitchFamily="34" charset="0"/>
            </a:endParaRPr>
          </a:p>
          <a:p>
            <a:pPr algn="ctr">
              <a:lnSpc>
                <a:spcPts val="900"/>
              </a:lnSpc>
            </a:pPr>
            <a:r>
              <a:rPr lang="ru-RU" sz="8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Государственный морской университет им. адмирала </a:t>
            </a:r>
            <a:br>
              <a:rPr lang="ru-RU" sz="8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</a:br>
            <a:r>
              <a:rPr lang="ru-RU" sz="8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Ф.Ф. Ушакова </a:t>
            </a:r>
          </a:p>
          <a:p>
            <a:pPr algn="ctr"/>
            <a:endParaRPr lang="ru-RU" sz="900" b="1" dirty="0">
              <a:solidFill>
                <a:schemeClr val="bg1">
                  <a:lumMod val="25000"/>
                </a:schemeClr>
              </a:solidFill>
              <a:latin typeface="Verdana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7800" y="4713403"/>
            <a:ext cx="2462545" cy="5172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280"/>
              </a:lnSpc>
            </a:pPr>
            <a:r>
              <a:rPr lang="ru-RU" sz="8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 Государственный университет морского и речного флота им. адмирала С.О. Макарова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77800" y="5296626"/>
            <a:ext cx="2462545" cy="38650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00" b="1" dirty="0" err="1">
              <a:solidFill>
                <a:schemeClr val="bg1">
                  <a:lumMod val="25000"/>
                </a:schemeClr>
              </a:solidFill>
              <a:latin typeface="Verdana" pitchFamily="34" charset="0"/>
            </a:endParaRPr>
          </a:p>
          <a:p>
            <a:pPr algn="ctr">
              <a:lnSpc>
                <a:spcPts val="900"/>
              </a:lnSpc>
            </a:pPr>
            <a:r>
              <a:rPr lang="ru-RU" sz="8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Морской государственный университет им. адмирала </a:t>
            </a:r>
            <a:br>
              <a:rPr lang="ru-RU" sz="8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</a:br>
            <a:r>
              <a:rPr lang="ru-RU" sz="8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Г.И. </a:t>
            </a:r>
            <a:r>
              <a:rPr lang="ru-RU" sz="800" b="1" dirty="0" err="1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Невельского</a:t>
            </a:r>
            <a:r>
              <a:rPr lang="ru-RU" sz="8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 </a:t>
            </a:r>
          </a:p>
          <a:p>
            <a:pPr algn="ctr"/>
            <a:endParaRPr lang="ru-RU" sz="800" b="1" dirty="0">
              <a:solidFill>
                <a:schemeClr val="bg1">
                  <a:lumMod val="25000"/>
                </a:schemeClr>
              </a:solidFill>
              <a:latin typeface="Verdana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77800" y="5749062"/>
            <a:ext cx="2462545" cy="34726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00" b="1" dirty="0">
              <a:solidFill>
                <a:schemeClr val="bg1">
                  <a:lumMod val="25000"/>
                </a:schemeClr>
              </a:solidFill>
              <a:latin typeface="Verdana" pitchFamily="34" charset="0"/>
            </a:endParaRPr>
          </a:p>
          <a:p>
            <a:pPr algn="ctr">
              <a:lnSpc>
                <a:spcPts val="1280"/>
              </a:lnSpc>
            </a:pPr>
            <a:r>
              <a:rPr lang="ru-RU" sz="8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Волжская государственная академия водного транспорта </a:t>
            </a:r>
          </a:p>
          <a:p>
            <a:pPr algn="ctr"/>
            <a:endParaRPr lang="ru-RU" sz="900" b="1" dirty="0">
              <a:solidFill>
                <a:schemeClr val="bg1">
                  <a:lumMod val="25000"/>
                </a:schemeClr>
              </a:solidFill>
              <a:latin typeface="Verdana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7800" y="6162258"/>
            <a:ext cx="2462545" cy="4630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800" b="1" dirty="0">
              <a:solidFill>
                <a:schemeClr val="bg1">
                  <a:lumMod val="25000"/>
                </a:schemeClr>
              </a:solidFill>
              <a:latin typeface="Verdana" pitchFamily="34" charset="0"/>
            </a:endParaRPr>
          </a:p>
          <a:p>
            <a:pPr algn="ctr">
              <a:lnSpc>
                <a:spcPts val="1280"/>
              </a:lnSpc>
            </a:pPr>
            <a:r>
              <a:rPr lang="ru-RU" sz="8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Новосибирская государственная академия водного транспорта </a:t>
            </a:r>
          </a:p>
          <a:p>
            <a:pPr algn="ctr"/>
            <a:endParaRPr lang="ru-RU" sz="900" b="1" dirty="0">
              <a:solidFill>
                <a:schemeClr val="bg1">
                  <a:lumMod val="25000"/>
                </a:schemeClr>
              </a:solidFill>
              <a:latin typeface="Verdana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98220" y="1772895"/>
            <a:ext cx="4444872" cy="299159"/>
          </a:xfrm>
          <a:prstGeom prst="rect">
            <a:avLst/>
          </a:prstGeom>
          <a:solidFill>
            <a:srgbClr val="808080"/>
          </a:solidFill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РОСЖЕЛДОР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798220" y="3116644"/>
            <a:ext cx="4444872" cy="479024"/>
          </a:xfrm>
          <a:prstGeom prst="rect">
            <a:avLst/>
          </a:prstGeom>
          <a:solidFill>
            <a:srgbClr val="EAEAEA"/>
          </a:solidFill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         Дальневосточный государственный</a:t>
            </a:r>
            <a:b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</a:b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       университет путей сообщения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798220" y="2624668"/>
            <a:ext cx="4444872" cy="479024"/>
          </a:xfrm>
          <a:prstGeom prst="rect">
            <a:avLst/>
          </a:prstGeom>
          <a:solidFill>
            <a:srgbClr val="EAEAEA"/>
          </a:solidFill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        Иркутский государственный </a:t>
            </a:r>
            <a:b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</a:b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        университет путей сообщения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798220" y="2087692"/>
            <a:ext cx="4444872" cy="479024"/>
          </a:xfrm>
          <a:prstGeom prst="rect">
            <a:avLst/>
          </a:prstGeom>
          <a:solidFill>
            <a:srgbClr val="EAEAEA"/>
          </a:solidFill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       Московский государственный</a:t>
            </a:r>
            <a:b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</a:b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       университет путей сообщения </a:t>
            </a:r>
            <a:br>
              <a:rPr lang="en-US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</a:b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       императора Николая </a:t>
            </a:r>
            <a:r>
              <a:rPr lang="en-US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II</a:t>
            </a: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798220" y="3610662"/>
            <a:ext cx="4444872" cy="479024"/>
          </a:xfrm>
          <a:prstGeom prst="rect">
            <a:avLst/>
          </a:prstGeom>
          <a:solidFill>
            <a:srgbClr val="EAEAEA"/>
          </a:solidFill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     О</a:t>
            </a: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мский государственный </a:t>
            </a:r>
            <a:b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</a:b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      университет путей сообщения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2798220" y="4117632"/>
            <a:ext cx="4444872" cy="479024"/>
          </a:xfrm>
          <a:prstGeom prst="rect">
            <a:avLst/>
          </a:prstGeom>
          <a:solidFill>
            <a:srgbClr val="EAEAEA"/>
          </a:solidFill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        Петербургский государственный </a:t>
            </a:r>
            <a:b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</a:b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        университет путей сообщения </a:t>
            </a:r>
            <a:br>
              <a:rPr lang="en-US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</a:b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         императора Александра </a:t>
            </a:r>
            <a:r>
              <a:rPr lang="en-US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I</a:t>
            </a:r>
            <a:endParaRPr lang="ru-RU" sz="1000" b="1" dirty="0">
              <a:solidFill>
                <a:schemeClr val="bg1">
                  <a:lumMod val="25000"/>
                </a:schemeClr>
              </a:solidFill>
              <a:latin typeface="Verdana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798220" y="4624603"/>
            <a:ext cx="4444872" cy="479024"/>
          </a:xfrm>
          <a:prstGeom prst="rect">
            <a:avLst/>
          </a:prstGeom>
          <a:solidFill>
            <a:srgbClr val="EAEAEA"/>
          </a:solidFill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        Ростовский государственный </a:t>
            </a:r>
            <a:b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</a:b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       университет путей сообщения 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798220" y="5131573"/>
            <a:ext cx="4444872" cy="479024"/>
          </a:xfrm>
          <a:prstGeom prst="rect">
            <a:avLst/>
          </a:prstGeom>
          <a:solidFill>
            <a:srgbClr val="EAEAEA"/>
          </a:solidFill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         Самарский государственный </a:t>
            </a:r>
            <a:b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</a:b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        университет путей сообщения 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350350" y="1821532"/>
            <a:ext cx="2160000" cy="846767"/>
          </a:xfrm>
          <a:prstGeom prst="rect">
            <a:avLst/>
          </a:prstGeom>
          <a:solidFill>
            <a:srgbClr val="FFCCC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>
              <a:solidFill>
                <a:schemeClr val="bg1">
                  <a:lumMod val="25000"/>
                </a:schemeClr>
              </a:solidFill>
            </a:endParaRPr>
          </a:p>
          <a:p>
            <a:pPr algn="ctr"/>
            <a:r>
              <a:rPr lang="ru-RU" sz="9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Московский автомобильно-дорожный государственный технический университет</a:t>
            </a:r>
          </a:p>
          <a:p>
            <a:pPr algn="ctr"/>
            <a:endParaRPr lang="ru-RU" sz="900" b="1" dirty="0">
              <a:solidFill>
                <a:schemeClr val="bg1">
                  <a:lumMod val="25000"/>
                </a:schemeClr>
              </a:solidFill>
              <a:latin typeface="Verdana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350350" y="2728443"/>
            <a:ext cx="2160000" cy="836654"/>
          </a:xfrm>
          <a:prstGeom prst="rect">
            <a:avLst/>
          </a:prstGeom>
          <a:solidFill>
            <a:srgbClr val="FFCCC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>
              <a:solidFill>
                <a:schemeClr val="bg1">
                  <a:lumMod val="25000"/>
                </a:schemeClr>
              </a:solidFill>
            </a:endParaRPr>
          </a:p>
          <a:p>
            <a:pPr algn="ctr"/>
            <a:r>
              <a:rPr lang="ru-RU" sz="900" b="1" dirty="0">
                <a:solidFill>
                  <a:schemeClr val="bg1">
                    <a:lumMod val="25000"/>
                  </a:schemeClr>
                </a:solidFill>
              </a:rPr>
              <a:t> </a:t>
            </a:r>
            <a:r>
              <a:rPr lang="ru-RU" sz="9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Московский государственный университет геодезии </a:t>
            </a:r>
          </a:p>
          <a:p>
            <a:pPr algn="ctr"/>
            <a:r>
              <a:rPr lang="ru-RU" sz="9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и картографии </a:t>
            </a:r>
          </a:p>
          <a:p>
            <a:pPr algn="ctr"/>
            <a:endParaRPr lang="ru-RU" sz="900" b="1" dirty="0">
              <a:solidFill>
                <a:schemeClr val="bg1">
                  <a:lumMod val="25000"/>
                </a:schemeClr>
              </a:solidFill>
              <a:latin typeface="Verdana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350350" y="3637094"/>
            <a:ext cx="2160000" cy="763170"/>
          </a:xfrm>
          <a:prstGeom prst="rect">
            <a:avLst/>
          </a:prstGeom>
          <a:solidFill>
            <a:srgbClr val="FFCCC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b="1" dirty="0">
              <a:solidFill>
                <a:schemeClr val="bg1">
                  <a:lumMod val="25000"/>
                </a:schemeClr>
              </a:solidFill>
            </a:endParaRPr>
          </a:p>
          <a:p>
            <a:pPr algn="ctr"/>
            <a:r>
              <a:rPr lang="ru-RU" sz="900" b="1" dirty="0">
                <a:solidFill>
                  <a:schemeClr val="bg1">
                    <a:lumMod val="25000"/>
                  </a:schemeClr>
                </a:solidFill>
              </a:rPr>
              <a:t> </a:t>
            </a:r>
            <a:r>
              <a:rPr lang="ru-RU" sz="9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Сибирская государственная автомобильно-дорожная академия </a:t>
            </a:r>
          </a:p>
          <a:p>
            <a:pPr algn="ctr"/>
            <a:endParaRPr lang="ru-RU" sz="900" b="1" dirty="0">
              <a:solidFill>
                <a:schemeClr val="bg1">
                  <a:lumMod val="25000"/>
                </a:schemeClr>
              </a:solidFill>
              <a:latin typeface="Verdana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798220" y="6145514"/>
            <a:ext cx="4444872" cy="479024"/>
          </a:xfrm>
          <a:prstGeom prst="rect">
            <a:avLst/>
          </a:prstGeom>
          <a:solidFill>
            <a:srgbClr val="EAEAEA"/>
          </a:solidFill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120"/>
              </a:lnSpc>
            </a:pP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       Уральский государственный </a:t>
            </a:r>
            <a:b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</a:b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       университет путей сообщения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2798220" y="5638543"/>
            <a:ext cx="4444872" cy="479024"/>
          </a:xfrm>
          <a:prstGeom prst="rect">
            <a:avLst/>
          </a:prstGeom>
          <a:solidFill>
            <a:srgbClr val="EAEAEA"/>
          </a:solidFill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        </a:t>
            </a: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Сибирский государственный </a:t>
            </a:r>
            <a:b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</a:br>
            <a:r>
              <a:rPr lang="ru-RU" sz="10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        университет путей сообщения</a:t>
            </a:r>
          </a:p>
        </p:txBody>
      </p:sp>
      <p:pic>
        <p:nvPicPr>
          <p:cNvPr id="34" name="Picture 2" descr="C:\Documents and Settings\ivan_105\Мои документы\Мои рисунки\irkutsk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1723" y="2643412"/>
            <a:ext cx="802546" cy="4151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Picture 3" descr="C:\Documents and Settings\ivan_105\Мои документы\Мои рисунки\moscow10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1723" y="2123117"/>
            <a:ext cx="740812" cy="383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Picture 4" descr="C:\Documents and Settings\ivan_105\Мои документы\Мои рисунки\novosib10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71723" y="5673968"/>
            <a:ext cx="740812" cy="383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Picture 5" descr="C:\Documents and Settings\ivan_105\Мои документы\Мои рисунки\omsk10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71723" y="3646087"/>
            <a:ext cx="740812" cy="383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Picture 6" descr="C:\Documents and Settings\ivan_105\Мои документы\Мои рисунки\piter10(1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71723" y="4153057"/>
            <a:ext cx="740812" cy="383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" name="Picture 7" descr="C:\Documents and Settings\ivan_105\Мои документы\Мои рисунки\rostov1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71723" y="4660028"/>
            <a:ext cx="740812" cy="383219"/>
          </a:xfrm>
          <a:prstGeom prst="rect">
            <a:avLst/>
          </a:prstGeom>
          <a:noFill/>
        </p:spPr>
      </p:pic>
      <p:pic>
        <p:nvPicPr>
          <p:cNvPr id="42" name="Picture 8" descr="C:\Documents and Settings\ivan_105\Мои документы\Мои рисунки\samara1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71723" y="5166998"/>
            <a:ext cx="740812" cy="383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" name="Picture 9" descr="C:\Documents and Settings\ivan_105\Мои документы\Мои рисунки\ural10(1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71723" y="6180938"/>
            <a:ext cx="740812" cy="383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" name="Picture 10" descr="C:\Documents and Settings\ivan_105\Мои документы\Мои рисунки\habar10(1)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71723" y="3115776"/>
            <a:ext cx="740812" cy="383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7" name="Прямоугольник с двумя вырезанными противолежащими углами 46"/>
          <p:cNvSpPr/>
          <p:nvPr/>
        </p:nvSpPr>
        <p:spPr>
          <a:xfrm>
            <a:off x="7350350" y="1469704"/>
            <a:ext cx="2160000" cy="288000"/>
          </a:xfrm>
          <a:prstGeom prst="snip2DiagRect">
            <a:avLst/>
          </a:prstGeom>
          <a:solidFill>
            <a:schemeClr val="bg2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МИНОБРНАУКИ РОССИИ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7350350" y="4976481"/>
            <a:ext cx="2160000" cy="80154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>
                    <a:lumMod val="25000"/>
                  </a:schemeClr>
                </a:solidFill>
              </a:rPr>
              <a:t>Казахская академия транспорта и коммуникаций им. М. </a:t>
            </a:r>
            <a:r>
              <a:rPr lang="ru-RU" sz="1200" b="1" dirty="0" err="1">
                <a:solidFill>
                  <a:schemeClr val="bg1">
                    <a:lumMod val="25000"/>
                  </a:schemeClr>
                </a:solidFill>
              </a:rPr>
              <a:t>Тынышпаева</a:t>
            </a:r>
            <a:endParaRPr lang="ru-RU" sz="1200" b="1" dirty="0">
              <a:solidFill>
                <a:schemeClr val="bg1">
                  <a:lumMod val="25000"/>
                </a:schemeClr>
              </a:solidFill>
              <a:latin typeface="Verdana" pitchFamily="34" charset="0"/>
            </a:endParaRPr>
          </a:p>
        </p:txBody>
      </p:sp>
      <p:sp>
        <p:nvSpPr>
          <p:cNvPr id="49" name="Прямоугольник с двумя вырезанными противолежащими углами 46"/>
          <p:cNvSpPr/>
          <p:nvPr/>
        </p:nvSpPr>
        <p:spPr>
          <a:xfrm>
            <a:off x="7350350" y="4643712"/>
            <a:ext cx="2160000" cy="288000"/>
          </a:xfrm>
          <a:prstGeom prst="snip2DiagRect">
            <a:avLst/>
          </a:prstGeom>
          <a:solidFill>
            <a:schemeClr val="bg2">
              <a:lumMod val="40000"/>
              <a:lumOff val="60000"/>
            </a:schemeClr>
          </a:solidFill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bg1">
                    <a:lumMod val="25000"/>
                  </a:schemeClr>
                </a:solidFill>
                <a:latin typeface="Verdana" pitchFamily="34" charset="0"/>
              </a:rPr>
              <a:t>ПАРТНЕРЫ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7350350" y="5819796"/>
            <a:ext cx="2160000" cy="80154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bg1">
                    <a:lumMod val="25000"/>
                  </a:schemeClr>
                </a:solidFill>
              </a:rPr>
              <a:t>Координационный совет по Транссибирским перевозкам</a:t>
            </a:r>
            <a:endParaRPr lang="ru-RU" sz="1200" b="1" dirty="0">
              <a:solidFill>
                <a:schemeClr val="bg1">
                  <a:lumMod val="25000"/>
                </a:scheme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94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241300" y="1955127"/>
            <a:ext cx="3136900" cy="1029373"/>
          </a:xfrm>
          <a:prstGeom prst="roundRect">
            <a:avLst>
              <a:gd name="adj" fmla="val 109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00007E"/>
                </a:solidFill>
                <a:cs typeface="Arial" charset="0"/>
              </a:rPr>
              <a:t>Контингент ППС – около </a:t>
            </a:r>
            <a:br>
              <a:rPr lang="ru-RU" sz="1600" b="1" dirty="0">
                <a:solidFill>
                  <a:srgbClr val="FF0000"/>
                </a:solidFill>
                <a:cs typeface="Arial" charset="0"/>
              </a:rPr>
            </a:br>
            <a:r>
              <a:rPr lang="ru-RU" sz="1600" b="1" dirty="0">
                <a:solidFill>
                  <a:srgbClr val="FF0000"/>
                </a:solidFill>
                <a:cs typeface="Arial" charset="0"/>
              </a:rPr>
              <a:t>20 тыс.</a:t>
            </a:r>
            <a:r>
              <a:rPr lang="en-US" sz="16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cs typeface="Arial" charset="0"/>
              </a:rPr>
              <a:t>чел.</a:t>
            </a:r>
            <a:r>
              <a:rPr lang="ru-RU" sz="1600" b="1" dirty="0">
                <a:solidFill>
                  <a:srgbClr val="00007E"/>
                </a:solidFill>
                <a:cs typeface="Arial" charset="0"/>
              </a:rPr>
              <a:t>, в том числе свыше </a:t>
            </a:r>
            <a:br>
              <a:rPr lang="ru-RU" sz="1600" b="1" dirty="0">
                <a:solidFill>
                  <a:srgbClr val="00007E"/>
                </a:solidFill>
                <a:cs typeface="Arial" charset="0"/>
              </a:rPr>
            </a:br>
            <a:r>
              <a:rPr lang="ru-RU" sz="1600" b="1" dirty="0">
                <a:solidFill>
                  <a:srgbClr val="FF0000"/>
                </a:solidFill>
                <a:cs typeface="Arial" charset="0"/>
              </a:rPr>
              <a:t>2 500 </a:t>
            </a:r>
            <a:r>
              <a:rPr lang="ru-RU" sz="1600" b="1" dirty="0">
                <a:solidFill>
                  <a:srgbClr val="00007E"/>
                </a:solidFill>
                <a:cs typeface="Arial" charset="0"/>
              </a:rPr>
              <a:t>докторов наук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 rot="1800000" flipH="1">
            <a:off x="2682528" y="2993132"/>
            <a:ext cx="1008112" cy="0"/>
          </a:xfrm>
          <a:prstGeom prst="straightConnector1">
            <a:avLst/>
          </a:prstGeom>
          <a:ln w="139700">
            <a:gradFill>
              <a:gsLst>
                <a:gs pos="0">
                  <a:schemeClr val="accent5">
                    <a:lumMod val="75000"/>
                  </a:scheme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triangle" w="med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utoShape 11"/>
          <p:cNvSpPr>
            <a:spLocks noChangeArrowheads="1"/>
          </p:cNvSpPr>
          <p:nvPr/>
        </p:nvSpPr>
        <p:spPr bwMode="auto">
          <a:xfrm>
            <a:off x="200844" y="3088916"/>
            <a:ext cx="2669356" cy="9000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1600" b="1" dirty="0">
                <a:solidFill>
                  <a:srgbClr val="00007E"/>
                </a:solidFill>
                <a:cs typeface="Arial" charset="0"/>
              </a:rPr>
              <a:t>Уникальная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cs typeface="Arial" charset="0"/>
              </a:rPr>
              <a:t>учебно-лабораторная</a:t>
            </a:r>
          </a:p>
          <a:p>
            <a:pPr algn="ctr"/>
            <a:r>
              <a:rPr lang="ru-RU" sz="1600" b="1" dirty="0">
                <a:solidFill>
                  <a:srgbClr val="FF0000"/>
                </a:solidFill>
                <a:cs typeface="Arial" charset="0"/>
              </a:rPr>
              <a:t> база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 </a:t>
            </a:r>
            <a:r>
              <a:rPr lang="ru-RU" sz="1400" dirty="0">
                <a:latin typeface="Calibri"/>
              </a:rPr>
              <a:t>           </a:t>
            </a:r>
            <a:fld id="{1BE4106D-A912-433C-A856-CF2ABCD01D82}" type="slidenum">
              <a:rPr lang="ru-RU" sz="1600" b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sz="1600" b="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93375" y="185063"/>
            <a:ext cx="6950180" cy="644331"/>
          </a:xfrm>
        </p:spPr>
        <p:txBody>
          <a:bodyPr>
            <a:noAutofit/>
          </a:bodyPr>
          <a:lstStyle/>
          <a:p>
            <a:r>
              <a:rPr lang="ru-RU" altLang="ru-RU" sz="2000" b="1" dirty="0"/>
              <a:t>СИСТЕМА ОТРАСЛЕВОГО ТРАНСПОРТНОГО ОБРАЗОВАНИЯ</a:t>
            </a:r>
            <a:endParaRPr lang="ru-RU" sz="2000" b="1" dirty="0"/>
          </a:p>
        </p:txBody>
      </p:sp>
      <p:pic>
        <p:nvPicPr>
          <p:cNvPr id="39" name="Picture 2" descr="C:\Documents and Settings\Иван\Рабочий стол\Лого Ассоциации вузов транспорт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1546" y="-116112"/>
            <a:ext cx="1197429" cy="802569"/>
          </a:xfrm>
          <a:prstGeom prst="rect">
            <a:avLst/>
          </a:prstGeom>
          <a:noFill/>
        </p:spPr>
      </p:pic>
      <p:pic>
        <p:nvPicPr>
          <p:cNvPr id="40" name="Picture 4" descr="D:\RABOTA\МИИТ\2011.09.14_Логотип МИИТ\МИИТ_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665" y="43542"/>
            <a:ext cx="775364" cy="181254"/>
          </a:xfrm>
          <a:prstGeom prst="rect">
            <a:avLst/>
          </a:prstGeom>
          <a:noFill/>
        </p:spPr>
      </p:pic>
      <p:pic>
        <p:nvPicPr>
          <p:cNvPr id="43" name="Picture 2" descr="D:\КЛИПАРТЫ\ЛОГО\OS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6352" y="377826"/>
            <a:ext cx="1019648" cy="909330"/>
          </a:xfrm>
          <a:prstGeom prst="rect">
            <a:avLst/>
          </a:prstGeom>
          <a:noFill/>
        </p:spPr>
      </p:pic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5816600" y="1228407"/>
            <a:ext cx="3292569" cy="9000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ts val="2080"/>
              </a:lnSpc>
              <a:defRPr/>
            </a:pP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Общий контингент </a:t>
            </a:r>
          </a:p>
          <a:p>
            <a:pPr algn="ctr">
              <a:lnSpc>
                <a:spcPts val="2080"/>
              </a:lnSpc>
              <a:defRPr/>
            </a:pP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студентов – около </a:t>
            </a:r>
            <a:r>
              <a:rPr lang="ru-RU" sz="1600" b="1" dirty="0">
                <a:solidFill>
                  <a:srgbClr val="FF0000"/>
                </a:solidFill>
                <a:cs typeface="Arial" pitchFamily="34" charset="0"/>
              </a:rPr>
              <a:t>300 тыс.</a:t>
            </a:r>
            <a:r>
              <a:rPr lang="en-US" sz="1600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cs typeface="Arial" pitchFamily="34" charset="0"/>
              </a:rPr>
              <a:t>чел</a:t>
            </a:r>
            <a:r>
              <a:rPr lang="ru-RU" sz="1600" b="1" dirty="0">
                <a:solidFill>
                  <a:srgbClr val="002060"/>
                </a:solidFill>
                <a:cs typeface="Arial" pitchFamily="34" charset="0"/>
              </a:rPr>
              <a:t>.</a:t>
            </a:r>
          </a:p>
        </p:txBody>
      </p:sp>
      <p:sp>
        <p:nvSpPr>
          <p:cNvPr id="9" name="AutoShape 11"/>
          <p:cNvSpPr>
            <a:spLocks noChangeArrowheads="1"/>
          </p:cNvSpPr>
          <p:nvPr/>
        </p:nvSpPr>
        <p:spPr bwMode="auto">
          <a:xfrm>
            <a:off x="1727200" y="999808"/>
            <a:ext cx="3911848" cy="9000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Вузы и их филиалы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охватывают </a:t>
            </a: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8 </a:t>
            </a: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Федеральных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округов (</a:t>
            </a: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cs typeface="Arial" pitchFamily="34" charset="0"/>
              </a:rPr>
              <a:t>41</a:t>
            </a:r>
            <a:r>
              <a:rPr lang="ru-RU" sz="1600" b="1" dirty="0">
                <a:solidFill>
                  <a:srgbClr val="660033"/>
                </a:solidFill>
                <a:latin typeface="Calibri" panose="020F0502020204030204" pitchFamily="34" charset="0"/>
                <a:cs typeface="Arial" pitchFamily="34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субъект РФ)</a:t>
            </a: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6520284" y="2252286"/>
            <a:ext cx="3030116" cy="9000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ru-RU" sz="1600" b="1" dirty="0">
              <a:solidFill>
                <a:srgbClr val="FF0000"/>
              </a:solidFill>
              <a:latin typeface="+mj-lt"/>
              <a:cs typeface="Arial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latin typeface="+mj-lt"/>
                <a:cs typeface="Arial" charset="0"/>
              </a:rPr>
              <a:t>Ежегодный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latin typeface="+mj-lt"/>
                <a:cs typeface="Arial" charset="0"/>
              </a:rPr>
              <a:t>объём НИОКР: </a:t>
            </a:r>
          </a:p>
          <a:p>
            <a:pPr marL="457200" indent="-457200" algn="ctr">
              <a:defRPr/>
            </a:pPr>
            <a:r>
              <a:rPr lang="ru-RU" sz="1600" b="1" dirty="0">
                <a:solidFill>
                  <a:srgbClr val="002060"/>
                </a:solidFill>
                <a:latin typeface="+mj-lt"/>
                <a:cs typeface="Arial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+mj-lt"/>
                <a:cs typeface="Arial" charset="0"/>
              </a:rPr>
              <a:t>4-4,5 млрд. </a:t>
            </a:r>
            <a:r>
              <a:rPr lang="ru-RU" sz="1600" b="1" dirty="0">
                <a:solidFill>
                  <a:srgbClr val="002060"/>
                </a:solidFill>
                <a:latin typeface="+mj-lt"/>
                <a:cs typeface="Arial" charset="0"/>
              </a:rPr>
              <a:t>руб. </a:t>
            </a:r>
            <a:endParaRPr lang="ru-RU" sz="1600" b="1" dirty="0">
              <a:solidFill>
                <a:srgbClr val="FF0000"/>
              </a:solidFill>
              <a:latin typeface="+mj-lt"/>
              <a:cs typeface="Arial" charset="0"/>
            </a:endParaRPr>
          </a:p>
          <a:p>
            <a:pPr marL="457200" indent="-457200" algn="ctr">
              <a:buAutoNum type="arabicPlain" startAt="4"/>
              <a:defRPr/>
            </a:pPr>
            <a:endParaRPr lang="ru-RU" sz="1600" b="1" dirty="0">
              <a:solidFill>
                <a:srgbClr val="00007E"/>
              </a:solidFill>
              <a:latin typeface="+mj-lt"/>
              <a:cs typeface="Arial" charset="0"/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165100" y="4098925"/>
            <a:ext cx="2898544" cy="12954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ts val="2000"/>
              </a:lnSpc>
              <a:defRPr/>
            </a:pPr>
            <a:r>
              <a:rPr lang="ru-RU" sz="1600" b="1" dirty="0">
                <a:solidFill>
                  <a:srgbClr val="00007E"/>
                </a:solidFill>
                <a:latin typeface="Calibri" pitchFamily="34" charset="0"/>
              </a:rPr>
              <a:t>Зарубежные партнёры – </a:t>
            </a:r>
            <a:br>
              <a:rPr lang="ru-RU" sz="1600" b="1" dirty="0">
                <a:solidFill>
                  <a:srgbClr val="00007E"/>
                </a:solidFill>
                <a:latin typeface="Calibri" pitchFamily="34" charset="0"/>
              </a:rPr>
            </a:br>
            <a:r>
              <a:rPr lang="ru-RU" sz="1600" b="1" dirty="0">
                <a:solidFill>
                  <a:srgbClr val="00007E"/>
                </a:solidFill>
                <a:latin typeface="Calibri" pitchFamily="34" charset="0"/>
              </a:rPr>
              <a:t>свыше </a:t>
            </a:r>
            <a:r>
              <a:rPr lang="ru-RU" sz="1600" b="1" dirty="0">
                <a:solidFill>
                  <a:srgbClr val="FF0000"/>
                </a:solidFill>
                <a:latin typeface="Calibri" pitchFamily="34" charset="0"/>
              </a:rPr>
              <a:t>200</a:t>
            </a:r>
          </a:p>
          <a:p>
            <a:pPr algn="ctr">
              <a:lnSpc>
                <a:spcPts val="2000"/>
              </a:lnSpc>
              <a:defRPr/>
            </a:pPr>
            <a:r>
              <a:rPr lang="ru-RU" sz="1600" b="1" dirty="0">
                <a:solidFill>
                  <a:srgbClr val="00007E"/>
                </a:solidFill>
                <a:latin typeface="Calibri" pitchFamily="34" charset="0"/>
              </a:rPr>
              <a:t>вузов, предприятий, научных</a:t>
            </a:r>
          </a:p>
          <a:p>
            <a:pPr algn="ctr">
              <a:lnSpc>
                <a:spcPts val="2000"/>
              </a:lnSpc>
              <a:defRPr/>
            </a:pPr>
            <a:r>
              <a:rPr lang="ru-RU" sz="1600" b="1" dirty="0">
                <a:solidFill>
                  <a:srgbClr val="00007E"/>
                </a:solidFill>
                <a:latin typeface="Calibri" pitchFamily="34" charset="0"/>
              </a:rPr>
              <a:t>центров из более, чем </a:t>
            </a:r>
            <a:r>
              <a:rPr lang="ru-RU" sz="1600" b="1" dirty="0">
                <a:solidFill>
                  <a:srgbClr val="FF0000"/>
                </a:solidFill>
                <a:latin typeface="Calibri" pitchFamily="34" charset="0"/>
              </a:rPr>
              <a:t>70</a:t>
            </a:r>
            <a:r>
              <a:rPr lang="ru-RU" sz="1600" b="1" dirty="0">
                <a:solidFill>
                  <a:srgbClr val="00007E"/>
                </a:solidFill>
                <a:latin typeface="Calibri" pitchFamily="34" charset="0"/>
              </a:rPr>
              <a:t> стран</a:t>
            </a: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6372866" y="4282628"/>
            <a:ext cx="3228334" cy="1140272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ts val="1846"/>
              </a:lnSpc>
              <a:defRPr/>
            </a:pPr>
            <a:r>
              <a:rPr lang="ru-RU" sz="1600" b="1" dirty="0">
                <a:solidFill>
                  <a:srgbClr val="002060"/>
                </a:solidFill>
                <a:cs typeface="Arial" charset="0"/>
              </a:rPr>
              <a:t>Ежегодные</a:t>
            </a:r>
            <a:r>
              <a:rPr lang="en-US" sz="1600" b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cs typeface="Arial" charset="0"/>
              </a:rPr>
              <a:t>объёмы ДПО –</a:t>
            </a:r>
          </a:p>
          <a:p>
            <a:pPr algn="ctr">
              <a:lnSpc>
                <a:spcPts val="1846"/>
              </a:lnSpc>
              <a:defRPr/>
            </a:pPr>
            <a:r>
              <a:rPr lang="ru-RU" sz="1600" b="1" dirty="0">
                <a:solidFill>
                  <a:srgbClr val="002060"/>
                </a:solidFill>
                <a:cs typeface="Arial" charset="0"/>
              </a:rPr>
              <a:t>более </a:t>
            </a:r>
            <a:r>
              <a:rPr lang="ru-RU" sz="1600" b="1" dirty="0">
                <a:solidFill>
                  <a:srgbClr val="FF0000"/>
                </a:solidFill>
                <a:cs typeface="Arial" charset="0"/>
              </a:rPr>
              <a:t>260 тыс. чел.</a:t>
            </a:r>
          </a:p>
          <a:p>
            <a:pPr algn="ctr">
              <a:lnSpc>
                <a:spcPts val="1846"/>
              </a:lnSpc>
              <a:defRPr/>
            </a:pPr>
            <a:r>
              <a:rPr lang="ru-RU" sz="16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cs typeface="Arial" charset="0"/>
              </a:rPr>
              <a:t>(</a:t>
            </a:r>
            <a:r>
              <a:rPr lang="ru-RU" sz="1600" b="1" dirty="0">
                <a:solidFill>
                  <a:srgbClr val="FF0000"/>
                </a:solidFill>
                <a:cs typeface="Arial" charset="0"/>
              </a:rPr>
              <a:t>130 тыс.</a:t>
            </a:r>
            <a:r>
              <a:rPr lang="en-US" sz="1600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cs typeface="Arial" charset="0"/>
              </a:rPr>
              <a:t>по линии </a:t>
            </a:r>
            <a:br>
              <a:rPr lang="en-US" sz="1600" b="1" dirty="0">
                <a:solidFill>
                  <a:srgbClr val="002060"/>
                </a:solidFill>
                <a:cs typeface="Arial" charset="0"/>
              </a:rPr>
            </a:br>
            <a:r>
              <a:rPr lang="ru-RU" sz="1600" b="1" dirty="0">
                <a:solidFill>
                  <a:srgbClr val="002060"/>
                </a:solidFill>
                <a:cs typeface="Arial" charset="0"/>
              </a:rPr>
              <a:t>железнодорожного транспорта)</a:t>
            </a:r>
          </a:p>
        </p:txBody>
      </p:sp>
      <p:sp>
        <p:nvSpPr>
          <p:cNvPr id="14" name="AutoShape 11"/>
          <p:cNvSpPr>
            <a:spLocks noChangeArrowheads="1"/>
          </p:cNvSpPr>
          <p:nvPr/>
        </p:nvSpPr>
        <p:spPr bwMode="auto">
          <a:xfrm>
            <a:off x="6520284" y="3276164"/>
            <a:ext cx="3042816" cy="900000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197 </a:t>
            </a: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Arial" charset="0"/>
              </a:rPr>
              <a:t>передовых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latin typeface="Calibri" panose="020F0502020204030204" pitchFamily="34" charset="0"/>
                <a:cs typeface="Arial" charset="0"/>
              </a:rPr>
              <a:t>научных школ</a:t>
            </a:r>
            <a:endParaRPr lang="ru-RU" sz="1600" b="1" dirty="0">
              <a:solidFill>
                <a:srgbClr val="00007E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15" name="AutoShape 11"/>
          <p:cNvSpPr>
            <a:spLocks noChangeArrowheads="1"/>
          </p:cNvSpPr>
          <p:nvPr/>
        </p:nvSpPr>
        <p:spPr bwMode="auto">
          <a:xfrm>
            <a:off x="203201" y="5513948"/>
            <a:ext cx="5092948" cy="110534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ts val="2000"/>
              </a:lnSpc>
            </a:pPr>
            <a:r>
              <a:rPr lang="ru-RU" sz="1600" b="1" dirty="0">
                <a:solidFill>
                  <a:srgbClr val="002060"/>
                </a:solidFill>
                <a:cs typeface="Arial" charset="0"/>
              </a:rPr>
              <a:t>Приобретение знаний </a:t>
            </a:r>
            <a:br>
              <a:rPr lang="en-US" sz="1600" b="1" dirty="0">
                <a:solidFill>
                  <a:srgbClr val="002060"/>
                </a:solidFill>
                <a:cs typeface="Arial" charset="0"/>
              </a:rPr>
            </a:br>
            <a:r>
              <a:rPr lang="ru-RU" sz="1600" b="1" dirty="0">
                <a:solidFill>
                  <a:srgbClr val="002060"/>
                </a:solidFill>
                <a:cs typeface="Arial" charset="0"/>
              </a:rPr>
              <a:t>и повышение квалификации </a:t>
            </a:r>
            <a:r>
              <a:rPr lang="ru-RU" sz="1600" b="1" dirty="0">
                <a:solidFill>
                  <a:srgbClr val="FF0000"/>
                </a:solidFill>
                <a:cs typeface="Arial" charset="0"/>
              </a:rPr>
              <a:t>в одном вузе </a:t>
            </a:r>
            <a:br>
              <a:rPr lang="en-US" sz="1600" b="1" dirty="0">
                <a:solidFill>
                  <a:srgbClr val="FF0000"/>
                </a:solidFill>
                <a:cs typeface="Arial" charset="0"/>
              </a:rPr>
            </a:br>
            <a:r>
              <a:rPr lang="ru-RU" sz="1600" b="1" dirty="0">
                <a:solidFill>
                  <a:srgbClr val="002060"/>
                </a:solidFill>
                <a:cs typeface="Arial" charset="0"/>
              </a:rPr>
              <a:t>на протяжении </a:t>
            </a:r>
            <a:r>
              <a:rPr lang="ru-RU" sz="1600" b="1" dirty="0">
                <a:solidFill>
                  <a:srgbClr val="FF0000"/>
                </a:solidFill>
                <a:cs typeface="Arial" charset="0"/>
              </a:rPr>
              <a:t>всего учебного и трудового </a:t>
            </a:r>
          </a:p>
          <a:p>
            <a:pPr algn="ctr">
              <a:lnSpc>
                <a:spcPts val="2000"/>
              </a:lnSpc>
            </a:pPr>
            <a:r>
              <a:rPr lang="ru-RU" sz="1600" b="1" dirty="0">
                <a:solidFill>
                  <a:srgbClr val="FF0000"/>
                </a:solidFill>
                <a:cs typeface="Arial" charset="0"/>
              </a:rPr>
              <a:t>цикла (СО, НПО, СПО, ВО, ДПО)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512172" y="4221212"/>
            <a:ext cx="1008112" cy="576064"/>
          </a:xfrm>
          <a:prstGeom prst="straightConnector1">
            <a:avLst/>
          </a:prstGeom>
          <a:ln w="139700">
            <a:gradFill>
              <a:gsLst>
                <a:gs pos="0">
                  <a:schemeClr val="accent5">
                    <a:lumMod val="75000"/>
                  </a:scheme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triangle" w="med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800204" y="3789164"/>
            <a:ext cx="936104" cy="0"/>
          </a:xfrm>
          <a:prstGeom prst="straightConnector1">
            <a:avLst/>
          </a:prstGeom>
          <a:ln w="139700">
            <a:gradFill>
              <a:gsLst>
                <a:gs pos="0">
                  <a:schemeClr val="accent5">
                    <a:lumMod val="75000"/>
                  </a:scheme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triangle" w="med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4070310" y="4653260"/>
            <a:ext cx="361742" cy="1008112"/>
          </a:xfrm>
          <a:prstGeom prst="straightConnector1">
            <a:avLst/>
          </a:prstGeom>
          <a:ln w="139700">
            <a:gradFill>
              <a:gsLst>
                <a:gs pos="0">
                  <a:schemeClr val="accent5">
                    <a:lumMod val="75000"/>
                  </a:scheme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triangle" w="med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620000" flipH="1" flipV="1">
            <a:off x="4029224" y="1857772"/>
            <a:ext cx="756084" cy="868668"/>
          </a:xfrm>
          <a:prstGeom prst="straightConnector1">
            <a:avLst/>
          </a:prstGeom>
          <a:ln w="139700">
            <a:gradFill>
              <a:gsLst>
                <a:gs pos="0">
                  <a:schemeClr val="accent5">
                    <a:lumMod val="75000"/>
                  </a:scheme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triangle" w="med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2517428" y="3640832"/>
            <a:ext cx="1008112" cy="0"/>
          </a:xfrm>
          <a:prstGeom prst="straightConnector1">
            <a:avLst/>
          </a:prstGeom>
          <a:ln w="139700">
            <a:gradFill>
              <a:gsLst>
                <a:gs pos="0">
                  <a:schemeClr val="accent5">
                    <a:lumMod val="75000"/>
                  </a:scheme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triangle" w="med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919884" y="4365228"/>
            <a:ext cx="864096" cy="576064"/>
          </a:xfrm>
          <a:prstGeom prst="straightConnector1">
            <a:avLst/>
          </a:prstGeom>
          <a:ln w="139700">
            <a:gradFill>
              <a:gsLst>
                <a:gs pos="0">
                  <a:schemeClr val="accent5">
                    <a:lumMod val="75000"/>
                  </a:scheme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triangle" w="med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5584180" y="2637036"/>
            <a:ext cx="1080120" cy="504056"/>
          </a:xfrm>
          <a:prstGeom prst="straightConnector1">
            <a:avLst/>
          </a:prstGeom>
          <a:ln w="139700">
            <a:gradFill>
              <a:gsLst>
                <a:gs pos="0">
                  <a:schemeClr val="accent5">
                    <a:lumMod val="75000"/>
                  </a:scheme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triangle" w="med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5152132" y="1988964"/>
            <a:ext cx="936104" cy="792088"/>
          </a:xfrm>
          <a:prstGeom prst="straightConnector1">
            <a:avLst/>
          </a:prstGeom>
          <a:ln w="139700">
            <a:gradFill>
              <a:gsLst>
                <a:gs pos="0">
                  <a:schemeClr val="accent5">
                    <a:lumMod val="75000"/>
                  </a:scheme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triangle" w="med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utoShape 11"/>
          <p:cNvSpPr>
            <a:spLocks noChangeArrowheads="1"/>
          </p:cNvSpPr>
          <p:nvPr/>
        </p:nvSpPr>
        <p:spPr bwMode="auto">
          <a:xfrm>
            <a:off x="5378822" y="5513948"/>
            <a:ext cx="4114428" cy="110534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cs typeface="Arial" charset="0"/>
              </a:rPr>
              <a:t>Трудоустройство:</a:t>
            </a:r>
          </a:p>
          <a:p>
            <a:pPr>
              <a:defRPr/>
            </a:pPr>
            <a:r>
              <a:rPr lang="en-US" sz="1600" b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cs typeface="Arial" charset="0"/>
              </a:rPr>
              <a:t>- на предприятия транспорта – </a:t>
            </a:r>
            <a:r>
              <a:rPr lang="ru-RU" sz="1600" b="1" dirty="0">
                <a:solidFill>
                  <a:srgbClr val="FF0000"/>
                </a:solidFill>
                <a:cs typeface="Arial" charset="0"/>
              </a:rPr>
              <a:t>70 %;</a:t>
            </a:r>
          </a:p>
          <a:p>
            <a:pPr>
              <a:defRPr/>
            </a:pPr>
            <a:r>
              <a:rPr lang="en-US" sz="1600" b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ru-RU" sz="1600" b="1" dirty="0">
                <a:solidFill>
                  <a:srgbClr val="002060"/>
                </a:solidFill>
                <a:cs typeface="Arial" charset="0"/>
              </a:rPr>
              <a:t>- </a:t>
            </a:r>
            <a:r>
              <a:rPr lang="ru-RU" sz="1600" b="1" dirty="0" err="1">
                <a:solidFill>
                  <a:srgbClr val="002060"/>
                </a:solidFill>
                <a:cs typeface="Arial" charset="0"/>
              </a:rPr>
              <a:t>целевиков</a:t>
            </a:r>
            <a:r>
              <a:rPr lang="ru-RU" sz="1600" b="1" dirty="0">
                <a:solidFill>
                  <a:srgbClr val="002060"/>
                </a:solidFill>
                <a:cs typeface="Arial" charset="0"/>
              </a:rPr>
              <a:t> – </a:t>
            </a:r>
            <a:r>
              <a:rPr lang="ru-RU" sz="1600" b="1" dirty="0">
                <a:solidFill>
                  <a:srgbClr val="FF0000"/>
                </a:solidFill>
                <a:cs typeface="Arial" charset="0"/>
              </a:rPr>
              <a:t>100 %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>
            <a:off x="5176515" y="4700885"/>
            <a:ext cx="720080" cy="864096"/>
          </a:xfrm>
          <a:prstGeom prst="straightConnector1">
            <a:avLst/>
          </a:prstGeom>
          <a:ln w="139700">
            <a:gradFill>
              <a:gsLst>
                <a:gs pos="0">
                  <a:schemeClr val="accent5">
                    <a:lumMod val="75000"/>
                  </a:scheme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triangle" w="med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3" descr="C:\Documents and Settings\Иван\Рабочий стол\140480188148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1932" y="2421012"/>
            <a:ext cx="2526117" cy="2520000"/>
          </a:xfrm>
          <a:prstGeom prst="rect">
            <a:avLst/>
          </a:prstGeom>
          <a:noFill/>
        </p:spPr>
      </p:pic>
      <p:sp>
        <p:nvSpPr>
          <p:cNvPr id="27" name="Овал 26"/>
          <p:cNvSpPr/>
          <p:nvPr/>
        </p:nvSpPr>
        <p:spPr bwMode="auto">
          <a:xfrm>
            <a:off x="3383464" y="2319412"/>
            <a:ext cx="2520000" cy="2520000"/>
          </a:xfrm>
          <a:prstGeom prst="ellipse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20</a:t>
            </a:r>
            <a:r>
              <a:rPr lang="ru-RU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ВУЗОВ ВСЕХ ВИДОВ</a:t>
            </a:r>
            <a:b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ТРАНСПОРТА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Candara" panose="020E0502030303020204" pitchFamily="34" charset="0"/>
              </a:rPr>
              <a:t>(17 – МИНТРАНС, </a:t>
            </a:r>
          </a:p>
          <a:p>
            <a:pPr algn="ctr"/>
            <a:r>
              <a:rPr lang="ru-RU" sz="1400" b="1" dirty="0">
                <a:solidFill>
                  <a:srgbClr val="002060"/>
                </a:solidFill>
                <a:latin typeface="Candara" panose="020E0502030303020204" pitchFamily="34" charset="0"/>
              </a:rPr>
              <a:t>3 – МИНОБРНАУКИ)</a:t>
            </a:r>
          </a:p>
        </p:txBody>
      </p:sp>
    </p:spTree>
    <p:extLst>
      <p:ext uri="{BB962C8B-B14F-4D97-AF65-F5344CB8AC3E}">
        <p14:creationId xmlns:p14="http://schemas.microsoft.com/office/powerpoint/2010/main" val="236574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 </a:t>
            </a:r>
            <a:r>
              <a:rPr lang="ru-RU" sz="1400" dirty="0">
                <a:latin typeface="Calibri"/>
              </a:rPr>
              <a:t>           </a:t>
            </a:r>
            <a:fld id="{1BE4106D-A912-433C-A856-CF2ABCD01D82}" type="slidenum">
              <a:rPr lang="ru-RU" sz="1600" b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sz="1600" b="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93375" y="185063"/>
            <a:ext cx="6950180" cy="644331"/>
          </a:xfrm>
        </p:spPr>
        <p:txBody>
          <a:bodyPr>
            <a:noAutofit/>
          </a:bodyPr>
          <a:lstStyle/>
          <a:p>
            <a:r>
              <a:rPr lang="ru-RU" altLang="ru-RU" sz="2000" b="1" dirty="0"/>
              <a:t>СТРАТЕГИЧЕСКИЕ ПАРТНЁРЫ АССОЦИАЦИИ</a:t>
            </a:r>
            <a:endParaRPr lang="ru-RU" sz="2000" b="1" dirty="0"/>
          </a:p>
        </p:txBody>
      </p:sp>
      <p:pic>
        <p:nvPicPr>
          <p:cNvPr id="39" name="Picture 2" descr="C:\Documents and Settings\Иван\Рабочий стол\Лого Ассоциации вузов транспорт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1546" y="-116112"/>
            <a:ext cx="1197429" cy="802569"/>
          </a:xfrm>
          <a:prstGeom prst="rect">
            <a:avLst/>
          </a:prstGeom>
          <a:noFill/>
        </p:spPr>
      </p:pic>
      <p:pic>
        <p:nvPicPr>
          <p:cNvPr id="40" name="Picture 4" descr="D:\RABOTA\МИИТ\2011.09.14_Логотип МИИТ\МИИТ_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665" y="43542"/>
            <a:ext cx="775364" cy="18125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16463" y="1230536"/>
            <a:ext cx="3922137" cy="522000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 Минтранс России</a:t>
            </a:r>
          </a:p>
          <a:p>
            <a:pPr marL="342900" indent="-342900">
              <a:lnSpc>
                <a:spcPts val="2000"/>
              </a:lnSpc>
              <a:buFont typeface="Wingdings" panose="05000000000000000000" pitchFamily="2" charset="2"/>
              <a:buChar char="Ø"/>
            </a:pPr>
            <a:endParaRPr lang="ru-RU" sz="2000" b="1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marL="342900" indent="-342900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 Комитет ГД РФ по транспорту</a:t>
            </a:r>
          </a:p>
          <a:p>
            <a:pPr marL="342900" indent="-342900">
              <a:lnSpc>
                <a:spcPts val="2000"/>
              </a:lnSpc>
              <a:buFont typeface="Wingdings" panose="05000000000000000000" pitchFamily="2" charset="2"/>
              <a:buChar char="Ø"/>
            </a:pPr>
            <a:endParaRPr lang="ru-RU" sz="2000" b="1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marL="342900" indent="-342900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 Региональные правительства</a:t>
            </a:r>
          </a:p>
          <a:p>
            <a:pPr marL="342900" indent="-342900">
              <a:lnSpc>
                <a:spcPts val="2000"/>
              </a:lnSpc>
              <a:buFont typeface="Wingdings" panose="05000000000000000000" pitchFamily="2" charset="2"/>
              <a:buChar char="Ø"/>
            </a:pPr>
            <a:endParaRPr lang="ru-RU" sz="2000" b="1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marL="342900" indent="-342900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 Муниципальные органы власти</a:t>
            </a:r>
          </a:p>
          <a:p>
            <a:pPr marL="342900" indent="-342900">
              <a:lnSpc>
                <a:spcPts val="2000"/>
              </a:lnSpc>
              <a:buFont typeface="Wingdings" panose="05000000000000000000" pitchFamily="2" charset="2"/>
              <a:buChar char="Ø"/>
            </a:pPr>
            <a:endParaRPr lang="ru-RU" sz="2000" b="1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marL="342900" indent="-342900">
              <a:lnSpc>
                <a:spcPts val="2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 Крупнейшие транспортные  </a:t>
            </a:r>
          </a:p>
          <a:p>
            <a:pPr>
              <a:lnSpc>
                <a:spcPts val="2000"/>
              </a:lnSpc>
            </a:pPr>
            <a: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    компании России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52900" y="1230536"/>
            <a:ext cx="5636637" cy="5220000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Российская академия наук</a:t>
            </a:r>
          </a:p>
          <a:p>
            <a:pPr marL="88900" indent="-8890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   Российский Союз ректоров</a:t>
            </a:r>
          </a:p>
          <a:p>
            <a:pPr marL="177800" indent="-17780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  Российская академия транспорта </a:t>
            </a:r>
          </a:p>
          <a:p>
            <a:pPr marL="177800" indent="-17780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  Российская инженерная академия</a:t>
            </a:r>
          </a:p>
          <a:p>
            <a:pPr marL="177800" indent="-17780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  Союз транспортников России</a:t>
            </a:r>
          </a:p>
          <a:p>
            <a:pPr marL="177800" indent="-17780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   Союз строителей железных дорог</a:t>
            </a:r>
          </a:p>
          <a:p>
            <a:pPr marL="177800" indent="-17780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  ТПП РФ</a:t>
            </a:r>
          </a:p>
          <a:p>
            <a:pPr marL="177800" indent="-177800">
              <a:lnSpc>
                <a:spcPts val="24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  Ассоциация технических  университетов РФ</a:t>
            </a:r>
          </a:p>
          <a:p>
            <a:pPr marL="177800" indent="-17780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  КТС СНГ</a:t>
            </a:r>
          </a:p>
          <a:p>
            <a:pPr marL="177800" indent="-17780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  ОСЖД</a:t>
            </a:r>
          </a:p>
          <a:p>
            <a:pPr marL="177800" indent="-177800">
              <a:lnSpc>
                <a:spcPts val="3000"/>
              </a:lnSpc>
              <a:buFont typeface="Wingdings" panose="05000000000000000000" pitchFamily="2" charset="2"/>
              <a:buChar char="Ø"/>
            </a:pPr>
            <a: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  Международная ассоциация</a:t>
            </a:r>
            <a:b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 «Координационный Совет по</a:t>
            </a:r>
            <a:b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Candara" panose="020E0502030303020204" pitchFamily="34" charset="0"/>
              </a:rPr>
              <a:t>  Транссибирским перевозкам»</a:t>
            </a:r>
          </a:p>
        </p:txBody>
      </p:sp>
      <p:pic>
        <p:nvPicPr>
          <p:cNvPr id="43" name="Picture 2" descr="D:\КЛИПАРТЫ\ЛОГО\OS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6352" y="377826"/>
            <a:ext cx="1019648" cy="909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511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 </a:t>
            </a:r>
            <a:r>
              <a:rPr lang="ru-RU" sz="1400" dirty="0">
                <a:latin typeface="Calibri"/>
              </a:rPr>
              <a:t>           </a:t>
            </a:r>
            <a:fld id="{1BE4106D-A912-433C-A856-CF2ABCD01D82}" type="slidenum">
              <a:rPr lang="ru-RU" sz="1600" b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sz="1600" b="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93375" y="185063"/>
            <a:ext cx="6950180" cy="644331"/>
          </a:xfrm>
        </p:spPr>
        <p:txBody>
          <a:bodyPr>
            <a:noAutofit/>
          </a:bodyPr>
          <a:lstStyle/>
          <a:p>
            <a:r>
              <a:rPr lang="ru-RU" sz="2000" b="1" dirty="0"/>
              <a:t>ОСЖД             АВТ</a:t>
            </a:r>
          </a:p>
        </p:txBody>
      </p:sp>
      <p:pic>
        <p:nvPicPr>
          <p:cNvPr id="39" name="Picture 2" descr="C:\Documents and Settings\Иван\Рабочий стол\Лого Ассоциации вузов транспорт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1546" y="-116112"/>
            <a:ext cx="1197429" cy="802569"/>
          </a:xfrm>
          <a:prstGeom prst="rect">
            <a:avLst/>
          </a:prstGeom>
          <a:noFill/>
        </p:spPr>
      </p:pic>
      <p:pic>
        <p:nvPicPr>
          <p:cNvPr id="40" name="Picture 4" descr="D:\RABOTA\МИИТ\2011.09.14_Логотип МИИТ\МИИТ_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665" y="43542"/>
            <a:ext cx="775364" cy="181254"/>
          </a:xfrm>
          <a:prstGeom prst="rect">
            <a:avLst/>
          </a:prstGeom>
          <a:noFill/>
        </p:spPr>
      </p:pic>
      <p:sp>
        <p:nvSpPr>
          <p:cNvPr id="7" name="Двойная стрелка влево/вправо 6"/>
          <p:cNvSpPr/>
          <p:nvPr/>
        </p:nvSpPr>
        <p:spPr>
          <a:xfrm>
            <a:off x="2421501" y="350265"/>
            <a:ext cx="666255" cy="360040"/>
          </a:xfrm>
          <a:prstGeom prst="leftRightArrow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50564" y="1200150"/>
            <a:ext cx="9216000" cy="1357923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15" b="1" dirty="0">
                <a:solidFill>
                  <a:srgbClr val="002060"/>
                </a:solidFill>
              </a:rPr>
              <a:t>Сотрудничество в областях: </a:t>
            </a:r>
            <a:r>
              <a:rPr lang="ru-RU" sz="2215" b="1" dirty="0">
                <a:solidFill>
                  <a:srgbClr val="FF0000"/>
                </a:solidFill>
              </a:rPr>
              <a:t>транспортной политики </a:t>
            </a:r>
            <a:br>
              <a:rPr lang="en-US" sz="2215" b="1" dirty="0">
                <a:solidFill>
                  <a:srgbClr val="FF0000"/>
                </a:solidFill>
              </a:rPr>
            </a:br>
            <a:r>
              <a:rPr lang="ru-RU" sz="2215" b="1" dirty="0">
                <a:solidFill>
                  <a:srgbClr val="FF0000"/>
                </a:solidFill>
              </a:rPr>
              <a:t>и стратегии развития, транспортного права, грузовых и </a:t>
            </a:r>
            <a:br>
              <a:rPr lang="en-US" sz="2215" b="1" dirty="0">
                <a:solidFill>
                  <a:srgbClr val="FF0000"/>
                </a:solidFill>
              </a:rPr>
            </a:br>
            <a:r>
              <a:rPr lang="ru-RU" sz="2215" b="1" dirty="0">
                <a:solidFill>
                  <a:srgbClr val="FF0000"/>
                </a:solidFill>
              </a:rPr>
              <a:t>пассажирских перевозок, инфраструктуры и подвижного состава, кодирования и информатики </a:t>
            </a:r>
            <a:r>
              <a:rPr lang="ru-RU" sz="2215" b="1" dirty="0">
                <a:solidFill>
                  <a:srgbClr val="002060"/>
                </a:solidFill>
              </a:rPr>
              <a:t>и пр.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0564" y="4518031"/>
            <a:ext cx="9216000" cy="997034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15" b="1" dirty="0">
                <a:solidFill>
                  <a:srgbClr val="FF0000"/>
                </a:solidFill>
              </a:rPr>
              <a:t>Подготовка высококвалифицированных кадров</a:t>
            </a:r>
            <a:r>
              <a:rPr lang="ru-RU" sz="2215" b="1" dirty="0">
                <a:solidFill>
                  <a:srgbClr val="002060"/>
                </a:solidFill>
              </a:rPr>
              <a:t> для железных дорог с учетом мнения работодателей – национальных железнодорожных компаний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50564" y="5595430"/>
            <a:ext cx="9216000" cy="866481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15" b="1" dirty="0">
                <a:solidFill>
                  <a:srgbClr val="002060"/>
                </a:solidFill>
              </a:rPr>
              <a:t>Внедрение в практику обучения и повышения квалификации </a:t>
            </a:r>
            <a:r>
              <a:rPr lang="ru-RU" sz="2215" b="1" dirty="0">
                <a:solidFill>
                  <a:srgbClr val="FF0000"/>
                </a:solidFill>
              </a:rPr>
              <a:t>документов ОСЖД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50564" y="2638437"/>
            <a:ext cx="9216000" cy="893793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15" b="1" dirty="0">
                <a:solidFill>
                  <a:srgbClr val="002060"/>
                </a:solidFill>
              </a:rPr>
              <a:t>Участие представителей Ассоциации вузов транспорта в </a:t>
            </a:r>
            <a:r>
              <a:rPr lang="ru-RU" sz="2215" b="1" dirty="0">
                <a:solidFill>
                  <a:srgbClr val="FF0000"/>
                </a:solidFill>
              </a:rPr>
              <a:t>совещаниях рабочих органов ОСЖД и подготовке их документов</a:t>
            </a:r>
            <a:endParaRPr lang="ru-RU" sz="2215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0564" y="3612594"/>
            <a:ext cx="9216000" cy="825072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15" b="1" dirty="0">
                <a:solidFill>
                  <a:srgbClr val="002060"/>
                </a:solidFill>
              </a:rPr>
              <a:t>Работа экспертов из вузов АВТ </a:t>
            </a:r>
            <a:br>
              <a:rPr lang="ru-RU" sz="2215" b="1" dirty="0">
                <a:solidFill>
                  <a:srgbClr val="002060"/>
                </a:solidFill>
              </a:rPr>
            </a:br>
            <a:r>
              <a:rPr lang="ru-RU" sz="2215" b="1" dirty="0">
                <a:solidFill>
                  <a:srgbClr val="002060"/>
                </a:solidFill>
              </a:rPr>
              <a:t>в </a:t>
            </a:r>
            <a:r>
              <a:rPr lang="ru-RU" sz="2215" b="1" dirty="0">
                <a:solidFill>
                  <a:srgbClr val="FF0000"/>
                </a:solidFill>
              </a:rPr>
              <a:t>комиссиях и рабочих группах </a:t>
            </a:r>
            <a:r>
              <a:rPr lang="ru-RU" sz="2215" b="1" dirty="0">
                <a:solidFill>
                  <a:srgbClr val="002060"/>
                </a:solidFill>
              </a:rPr>
              <a:t>ОСЖД</a:t>
            </a:r>
          </a:p>
        </p:txBody>
      </p:sp>
      <p:pic>
        <p:nvPicPr>
          <p:cNvPr id="12" name="Picture 2" descr="D:\КЛИПАРТЫ\ЛОГО\OS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6352" y="377826"/>
            <a:ext cx="1019648" cy="9093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702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 </a:t>
            </a:r>
            <a:r>
              <a:rPr lang="ru-RU" sz="1400" dirty="0">
                <a:latin typeface="Calibri"/>
              </a:rPr>
              <a:t>           </a:t>
            </a:r>
            <a:fld id="{1BE4106D-A912-433C-A856-CF2ABCD01D82}" type="slidenum">
              <a:rPr lang="ru-RU" sz="1600" b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sz="1600" b="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93375" y="185063"/>
            <a:ext cx="6950180" cy="644331"/>
          </a:xfrm>
        </p:spPr>
        <p:txBody>
          <a:bodyPr>
            <a:noAutofit/>
          </a:bodyPr>
          <a:lstStyle/>
          <a:p>
            <a:r>
              <a:rPr lang="ru-RU" sz="2000" b="1" dirty="0"/>
              <a:t>СОВМЕСТНЫЕ МЕРОПРИЯТИЯ</a:t>
            </a:r>
          </a:p>
        </p:txBody>
      </p:sp>
      <p:pic>
        <p:nvPicPr>
          <p:cNvPr id="39" name="Picture 2" descr="C:\Documents and Settings\Иван\Рабочий стол\Лого Ассоциации вузов транспорт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1546" y="-116112"/>
            <a:ext cx="1197429" cy="802569"/>
          </a:xfrm>
          <a:prstGeom prst="rect">
            <a:avLst/>
          </a:prstGeom>
          <a:noFill/>
        </p:spPr>
      </p:pic>
      <p:pic>
        <p:nvPicPr>
          <p:cNvPr id="40" name="Picture 4" descr="D:\RABOTA\МИИТ\2011.09.14_Логотип МИИТ\МИИТ_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665" y="43542"/>
            <a:ext cx="775364" cy="181254"/>
          </a:xfrm>
          <a:prstGeom prst="rect">
            <a:avLst/>
          </a:prstGeom>
          <a:noFill/>
        </p:spPr>
      </p:pic>
      <p:pic>
        <p:nvPicPr>
          <p:cNvPr id="43" name="Picture 2" descr="D:\КЛИПАРТЫ\ЛОГО\OS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6352" y="377826"/>
            <a:ext cx="1019648" cy="90933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453455" y="2411814"/>
            <a:ext cx="9000000" cy="1532277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15" b="1" dirty="0">
                <a:solidFill>
                  <a:srgbClr val="FF0000"/>
                </a:solidFill>
              </a:rPr>
              <a:t>Февраль 2016 года: </a:t>
            </a:r>
            <a:r>
              <a:rPr lang="ru-RU" sz="2215" b="1" dirty="0">
                <a:solidFill>
                  <a:srgbClr val="002060"/>
                </a:solidFill>
              </a:rPr>
              <a:t>семинар на тему: </a:t>
            </a:r>
            <a:br>
              <a:rPr lang="ru-RU" sz="2215" b="1" dirty="0">
                <a:solidFill>
                  <a:srgbClr val="002060"/>
                </a:solidFill>
              </a:rPr>
            </a:br>
            <a:r>
              <a:rPr lang="ru-RU" sz="2215" b="1" dirty="0">
                <a:solidFill>
                  <a:srgbClr val="002060"/>
                </a:solidFill>
              </a:rPr>
              <a:t>«Перспективы взаимодействия Организации сотрудничества </a:t>
            </a:r>
            <a:br>
              <a:rPr lang="en-US" sz="2215" b="1" dirty="0">
                <a:solidFill>
                  <a:srgbClr val="002060"/>
                </a:solidFill>
              </a:rPr>
            </a:br>
            <a:r>
              <a:rPr lang="ru-RU" sz="2215" b="1" dirty="0">
                <a:solidFill>
                  <a:srgbClr val="002060"/>
                </a:solidFill>
              </a:rPr>
              <a:t>железных дорог (ОСЖД) и Ассоциации вузов транспорта </a:t>
            </a:r>
            <a:br>
              <a:rPr lang="ru-RU" sz="2215" b="1" dirty="0">
                <a:solidFill>
                  <a:srgbClr val="002060"/>
                </a:solidFill>
              </a:rPr>
            </a:br>
            <a:r>
              <a:rPr lang="ru-RU" sz="2215" b="1" dirty="0">
                <a:solidFill>
                  <a:srgbClr val="002060"/>
                </a:solidFill>
              </a:rPr>
              <a:t>в современных условиях»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48138" y="4024690"/>
            <a:ext cx="9000000" cy="1232592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15" b="1" dirty="0">
                <a:solidFill>
                  <a:srgbClr val="FF0000"/>
                </a:solidFill>
              </a:rPr>
              <a:t>Сентябрь 2016 года</a:t>
            </a:r>
            <a:r>
              <a:rPr lang="ru-RU" sz="2215" b="1" dirty="0">
                <a:solidFill>
                  <a:srgbClr val="002060"/>
                </a:solidFill>
              </a:rPr>
              <a:t>: участие руководителей ОСЖД </a:t>
            </a:r>
            <a:br>
              <a:rPr lang="en-US" sz="2215" b="1" dirty="0">
                <a:solidFill>
                  <a:srgbClr val="002060"/>
                </a:solidFill>
              </a:rPr>
            </a:br>
            <a:r>
              <a:rPr lang="ru-RU" sz="2215" b="1" dirty="0">
                <a:solidFill>
                  <a:srgbClr val="002060"/>
                </a:solidFill>
              </a:rPr>
              <a:t>в Международной научно-практической конференции </a:t>
            </a:r>
            <a:br>
              <a:rPr lang="en-US" sz="2215" b="1" dirty="0">
                <a:solidFill>
                  <a:srgbClr val="002060"/>
                </a:solidFill>
              </a:rPr>
            </a:br>
            <a:r>
              <a:rPr lang="ru-RU" sz="2215" b="1" dirty="0">
                <a:solidFill>
                  <a:srgbClr val="002060"/>
                </a:solidFill>
              </a:rPr>
              <a:t>«Транспортные системы: тенденции развития» в МИИТ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48138" y="1428565"/>
            <a:ext cx="9000000" cy="834780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15" b="1" dirty="0">
                <a:solidFill>
                  <a:srgbClr val="002060"/>
                </a:solidFill>
              </a:rPr>
              <a:t>Проведение совместных </a:t>
            </a:r>
            <a:r>
              <a:rPr lang="ru-RU" sz="2215" b="1" dirty="0">
                <a:solidFill>
                  <a:srgbClr val="FF0000"/>
                </a:solidFill>
              </a:rPr>
              <a:t>научных исследований</a:t>
            </a:r>
            <a:r>
              <a:rPr lang="ru-RU" sz="2215" b="1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2215" b="1" dirty="0">
                <a:solidFill>
                  <a:srgbClr val="002060"/>
                </a:solidFill>
              </a:rPr>
              <a:t>международных конференций, семинаров и т.п.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48137" y="5337881"/>
            <a:ext cx="9000000" cy="526907"/>
          </a:xfrm>
          <a:prstGeom prst="rect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15" b="1" dirty="0">
                <a:solidFill>
                  <a:srgbClr val="FF0000"/>
                </a:solidFill>
              </a:rPr>
              <a:t>Сотрудничество между изданиями</a:t>
            </a:r>
            <a:endParaRPr lang="ru-RU" sz="2215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2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 </a:t>
            </a:r>
            <a:r>
              <a:rPr lang="ru-RU" sz="1400" dirty="0">
                <a:latin typeface="Calibri"/>
              </a:rPr>
              <a:t>           </a:t>
            </a:r>
            <a:fld id="{1BE4106D-A912-433C-A856-CF2ABCD01D82}" type="slidenum">
              <a:rPr lang="ru-RU" sz="1600" b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sz="1600" b="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93375" y="185063"/>
            <a:ext cx="6950180" cy="644331"/>
          </a:xfrm>
        </p:spPr>
        <p:txBody>
          <a:bodyPr>
            <a:noAutofit/>
          </a:bodyPr>
          <a:lstStyle/>
          <a:p>
            <a:r>
              <a:rPr lang="ru-RU" sz="2000" b="1" dirty="0"/>
              <a:t>МИИТ СЕГОДНЯ</a:t>
            </a:r>
          </a:p>
        </p:txBody>
      </p:sp>
      <p:pic>
        <p:nvPicPr>
          <p:cNvPr id="39" name="Picture 2" descr="C:\Documents and Settings\Иван\Рабочий стол\Лого Ассоциации вузов транспорт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1546" y="-116112"/>
            <a:ext cx="1197429" cy="802569"/>
          </a:xfrm>
          <a:prstGeom prst="rect">
            <a:avLst/>
          </a:prstGeom>
          <a:noFill/>
        </p:spPr>
      </p:pic>
      <p:pic>
        <p:nvPicPr>
          <p:cNvPr id="40" name="Picture 4" descr="D:\RABOTA\МИИТ\2011.09.14_Логотип МИИТ\МИИТ_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665" y="43542"/>
            <a:ext cx="775364" cy="181254"/>
          </a:xfrm>
          <a:prstGeom prst="rect">
            <a:avLst/>
          </a:prstGeom>
          <a:noFill/>
        </p:spPr>
      </p:pic>
      <p:pic>
        <p:nvPicPr>
          <p:cNvPr id="43" name="Picture 2" descr="D:\КЛИПАРТЫ\ЛОГО\OS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6352" y="377826"/>
            <a:ext cx="1019648" cy="909330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43" y="1008159"/>
            <a:ext cx="2490649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296" y="1008159"/>
            <a:ext cx="2699492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43" y="2802075"/>
            <a:ext cx="2494997" cy="185112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80" y="2802075"/>
            <a:ext cx="2664296" cy="18002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98" y="1008159"/>
            <a:ext cx="2904448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19" name="Picture 4" descr="1"/>
          <p:cNvPicPr>
            <a:picLocks noChangeAspect="1" noChangeArrowheads="1"/>
          </p:cNvPicPr>
          <p:nvPr/>
        </p:nvPicPr>
        <p:blipFill>
          <a:blip r:embed="rId10"/>
          <a:srcRect t="5138" r="17443"/>
          <a:stretch>
            <a:fillRect/>
          </a:stretch>
        </p:blipFill>
        <p:spPr bwMode="auto">
          <a:xfrm>
            <a:off x="3600449" y="4875820"/>
            <a:ext cx="2645229" cy="172675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18120" r="5632"/>
          <a:stretch/>
        </p:blipFill>
        <p:spPr>
          <a:xfrm>
            <a:off x="2933586" y="2802075"/>
            <a:ext cx="3812348" cy="219624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35" y="4678134"/>
            <a:ext cx="2926774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399" y="4678134"/>
            <a:ext cx="2819096" cy="180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671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11"/>
          <p:cNvSpPr>
            <a:spLocks noChangeArrowheads="1"/>
          </p:cNvSpPr>
          <p:nvPr/>
        </p:nvSpPr>
        <p:spPr bwMode="auto">
          <a:xfrm>
            <a:off x="637766" y="5397556"/>
            <a:ext cx="2520000" cy="6477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</a:rPr>
              <a:t>Медицинский колледж</a:t>
            </a:r>
          </a:p>
        </p:txBody>
      </p:sp>
      <p:sp>
        <p:nvSpPr>
          <p:cNvPr id="53" name="AutoShape 11"/>
          <p:cNvSpPr>
            <a:spLocks noChangeArrowheads="1"/>
          </p:cNvSpPr>
          <p:nvPr/>
        </p:nvSpPr>
        <p:spPr bwMode="auto">
          <a:xfrm>
            <a:off x="6570467" y="5397556"/>
            <a:ext cx="2520000" cy="6477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</a:rPr>
              <a:t>Правовой колледж</a:t>
            </a:r>
          </a:p>
        </p:txBody>
      </p:sp>
      <p:cxnSp>
        <p:nvCxnSpPr>
          <p:cNvPr id="54" name="Прямая со стрелкой 53"/>
          <p:cNvCxnSpPr/>
          <p:nvPr/>
        </p:nvCxnSpPr>
        <p:spPr>
          <a:xfrm flipH="1">
            <a:off x="2840978" y="4494841"/>
            <a:ext cx="1264297" cy="1050953"/>
          </a:xfrm>
          <a:prstGeom prst="straightConnector1">
            <a:avLst/>
          </a:prstGeom>
          <a:ln w="139700">
            <a:gradFill>
              <a:gsLst>
                <a:gs pos="0">
                  <a:schemeClr val="accent5">
                    <a:lumMod val="75000"/>
                  </a:scheme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triangle" w="med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5376706" y="4412331"/>
            <a:ext cx="1512168" cy="1133463"/>
          </a:xfrm>
          <a:prstGeom prst="straightConnector1">
            <a:avLst/>
          </a:prstGeom>
          <a:ln w="139700">
            <a:gradFill>
              <a:gsLst>
                <a:gs pos="0">
                  <a:schemeClr val="accent5">
                    <a:lumMod val="75000"/>
                  </a:scheme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triangle" w="med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utoShape 11"/>
          <p:cNvSpPr>
            <a:spLocks noChangeArrowheads="1"/>
          </p:cNvSpPr>
          <p:nvPr/>
        </p:nvSpPr>
        <p:spPr bwMode="auto">
          <a:xfrm>
            <a:off x="3262541" y="5397556"/>
            <a:ext cx="3222201" cy="6477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lnSpc>
                <a:spcPts val="1600"/>
              </a:lnSpc>
              <a:defRPr/>
            </a:pPr>
            <a:r>
              <a:rPr lang="ru-RU" sz="1600" b="1" dirty="0">
                <a:solidFill>
                  <a:srgbClr val="002060"/>
                </a:solidFill>
              </a:rPr>
              <a:t>Колледж  </a:t>
            </a:r>
            <a:br>
              <a:rPr lang="en-US" sz="1600" b="1" dirty="0">
                <a:solidFill>
                  <a:srgbClr val="002060"/>
                </a:solidFill>
              </a:rPr>
            </a:br>
            <a:r>
              <a:rPr lang="ru-RU" sz="1600" b="1" dirty="0">
                <a:solidFill>
                  <a:srgbClr val="002060"/>
                </a:solidFill>
              </a:rPr>
              <a:t>железнодорожного транспорта</a:t>
            </a:r>
          </a:p>
        </p:txBody>
      </p:sp>
      <p:cxnSp>
        <p:nvCxnSpPr>
          <p:cNvPr id="33" name="Прямая со стрелкой 32"/>
          <p:cNvCxnSpPr/>
          <p:nvPr/>
        </p:nvCxnSpPr>
        <p:spPr>
          <a:xfrm rot="-1140000" flipH="1">
            <a:off x="4573244" y="4526266"/>
            <a:ext cx="361742" cy="1008112"/>
          </a:xfrm>
          <a:prstGeom prst="straightConnector1">
            <a:avLst/>
          </a:prstGeom>
          <a:ln w="139700">
            <a:gradFill>
              <a:gsLst>
                <a:gs pos="0">
                  <a:schemeClr val="accent5">
                    <a:lumMod val="75000"/>
                  </a:scheme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triangle" w="med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utoShape 11"/>
          <p:cNvSpPr>
            <a:spLocks noChangeArrowheads="1"/>
          </p:cNvSpPr>
          <p:nvPr/>
        </p:nvSpPr>
        <p:spPr bwMode="auto">
          <a:xfrm>
            <a:off x="551832" y="2281080"/>
            <a:ext cx="2520000" cy="1255420"/>
          </a:xfrm>
          <a:prstGeom prst="roundRect">
            <a:avLst>
              <a:gd name="adj" fmla="val 9513"/>
            </a:avLst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solidFill>
                  <a:srgbClr val="FF3300"/>
                </a:solidFill>
              </a:rPr>
              <a:t>НИИ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</a:rPr>
              <a:t>транспорта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</a:rPr>
              <a:t>и транспортного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</a:rPr>
              <a:t>строительства</a:t>
            </a:r>
          </a:p>
        </p:txBody>
      </p:sp>
      <p:cxnSp>
        <p:nvCxnSpPr>
          <p:cNvPr id="50" name="Прямая со стрелкой 49"/>
          <p:cNvCxnSpPr/>
          <p:nvPr/>
        </p:nvCxnSpPr>
        <p:spPr>
          <a:xfrm flipH="1" flipV="1">
            <a:off x="2749254" y="2792416"/>
            <a:ext cx="1080120" cy="504056"/>
          </a:xfrm>
          <a:prstGeom prst="straightConnector1">
            <a:avLst/>
          </a:prstGeom>
          <a:ln w="139700">
            <a:gradFill>
              <a:gsLst>
                <a:gs pos="0">
                  <a:schemeClr val="accent5">
                    <a:lumMod val="75000"/>
                  </a:scheme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triangle" w="med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4F81BD">
                    <a:lumMod val="50000"/>
                  </a:srgbClr>
                </a:solidFill>
                <a:latin typeface="Calibri"/>
              </a:rPr>
              <a:t>  </a:t>
            </a:r>
            <a:r>
              <a:rPr lang="ru-RU" sz="1400" dirty="0">
                <a:latin typeface="Calibri"/>
              </a:rPr>
              <a:t>           </a:t>
            </a:r>
            <a:fld id="{1BE4106D-A912-433C-A856-CF2ABCD01D82}" type="slidenum">
              <a:rPr lang="ru-RU" sz="1600" b="0" smtClean="0">
                <a:solidFill>
                  <a:srgbClr val="4F81BD">
                    <a:lumMod val="50000"/>
                  </a:srgbClr>
                </a:solidFill>
                <a:latin typeface="Calibri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sz="1600" b="0" dirty="0">
              <a:solidFill>
                <a:srgbClr val="4F81B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93375" y="185063"/>
            <a:ext cx="6950180" cy="644331"/>
          </a:xfrm>
        </p:spPr>
        <p:txBody>
          <a:bodyPr>
            <a:noAutofit/>
          </a:bodyPr>
          <a:lstStyle/>
          <a:p>
            <a:r>
              <a:rPr lang="ru-RU" sz="2000" b="1" dirty="0"/>
              <a:t>МИИТ СЕГОДНЯ</a:t>
            </a:r>
          </a:p>
        </p:txBody>
      </p:sp>
      <p:pic>
        <p:nvPicPr>
          <p:cNvPr id="39" name="Picture 2" descr="C:\Documents and Settings\Иван\Рабочий стол\Лого Ассоциации вузов транспорт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1546" y="-116112"/>
            <a:ext cx="1197429" cy="802569"/>
          </a:xfrm>
          <a:prstGeom prst="rect">
            <a:avLst/>
          </a:prstGeom>
          <a:noFill/>
        </p:spPr>
      </p:pic>
      <p:pic>
        <p:nvPicPr>
          <p:cNvPr id="40" name="Picture 4" descr="D:\RABOTA\МИИТ\2011.09.14_Логотип МИИТ\МИИТ_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665" y="43542"/>
            <a:ext cx="775364" cy="181254"/>
          </a:xfrm>
          <a:prstGeom prst="rect">
            <a:avLst/>
          </a:prstGeom>
          <a:noFill/>
        </p:spPr>
      </p:pic>
      <p:pic>
        <p:nvPicPr>
          <p:cNvPr id="43" name="Picture 2" descr="D:\КЛИПАРТЫ\ЛОГО\OSJ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86352" y="377826"/>
            <a:ext cx="1019648" cy="909330"/>
          </a:xfrm>
          <a:prstGeom prst="rect">
            <a:avLst/>
          </a:prstGeom>
          <a:noFill/>
        </p:spPr>
      </p:pic>
      <p:sp>
        <p:nvSpPr>
          <p:cNvPr id="24" name="AutoShape 11"/>
          <p:cNvSpPr>
            <a:spLocks noChangeArrowheads="1"/>
          </p:cNvSpPr>
          <p:nvPr/>
        </p:nvSpPr>
        <p:spPr bwMode="auto">
          <a:xfrm>
            <a:off x="5376706" y="1196462"/>
            <a:ext cx="2520000" cy="7200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solidFill>
                  <a:srgbClr val="FF3300"/>
                </a:solidFill>
              </a:rPr>
              <a:t>9</a:t>
            </a:r>
            <a:r>
              <a:rPr lang="ru-R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ИНСТИТУТОВ</a:t>
            </a:r>
            <a:endParaRPr lang="ru-RU" sz="16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25" name="AutoShape 11"/>
          <p:cNvSpPr>
            <a:spLocks noChangeArrowheads="1"/>
          </p:cNvSpPr>
          <p:nvPr/>
        </p:nvSpPr>
        <p:spPr bwMode="auto">
          <a:xfrm>
            <a:off x="1784697" y="1196462"/>
            <a:ext cx="2520000" cy="7200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solidFill>
                  <a:srgbClr val="FF3300"/>
                </a:solidFill>
              </a:rPr>
              <a:t>2</a:t>
            </a:r>
            <a:r>
              <a:rPr lang="ru-RU" sz="1600" b="1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АКАДЕМИИ</a:t>
            </a:r>
            <a:endParaRPr lang="ru-RU" sz="1600" b="1" dirty="0">
              <a:solidFill>
                <a:srgbClr val="00206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7" name="AutoShape 11"/>
          <p:cNvSpPr>
            <a:spLocks noChangeArrowheads="1"/>
          </p:cNvSpPr>
          <p:nvPr/>
        </p:nvSpPr>
        <p:spPr bwMode="auto">
          <a:xfrm>
            <a:off x="644761" y="3976935"/>
            <a:ext cx="2520000" cy="6477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</a:rPr>
              <a:t>Гимназия</a:t>
            </a:r>
          </a:p>
        </p:txBody>
      </p:sp>
      <p:sp>
        <p:nvSpPr>
          <p:cNvPr id="28" name="AutoShape 11"/>
          <p:cNvSpPr>
            <a:spLocks noChangeArrowheads="1"/>
          </p:cNvSpPr>
          <p:nvPr/>
        </p:nvSpPr>
        <p:spPr bwMode="auto">
          <a:xfrm>
            <a:off x="6506216" y="3776910"/>
            <a:ext cx="2876353" cy="960339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solidFill>
                  <a:srgbClr val="FF3300"/>
                </a:solidFill>
                <a:cs typeface="Arial" charset="0"/>
              </a:rPr>
              <a:t>22 </a:t>
            </a:r>
            <a:r>
              <a:rPr lang="ru-RU" sz="1600" b="1" dirty="0">
                <a:solidFill>
                  <a:srgbClr val="002060"/>
                </a:solidFill>
                <a:cs typeface="Arial" charset="0"/>
              </a:rPr>
              <a:t>филиала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cs typeface="Arial" charset="0"/>
              </a:rPr>
              <a:t>в </a:t>
            </a:r>
            <a:r>
              <a:rPr lang="ru-RU" sz="1600" b="1" dirty="0">
                <a:solidFill>
                  <a:srgbClr val="FF3300"/>
                </a:solidFill>
                <a:cs typeface="Arial" charset="0"/>
              </a:rPr>
              <a:t>20 </a:t>
            </a:r>
            <a:r>
              <a:rPr lang="ru-RU" sz="1600" b="1" dirty="0">
                <a:solidFill>
                  <a:srgbClr val="002060"/>
                </a:solidFill>
                <a:cs typeface="Arial" charset="0"/>
              </a:rPr>
              <a:t>субъектах РФ</a:t>
            </a:r>
          </a:p>
        </p:txBody>
      </p:sp>
      <p:sp>
        <p:nvSpPr>
          <p:cNvPr id="29" name="AutoShape 11"/>
          <p:cNvSpPr>
            <a:spLocks noChangeArrowheads="1"/>
          </p:cNvSpPr>
          <p:nvPr/>
        </p:nvSpPr>
        <p:spPr bwMode="auto">
          <a:xfrm>
            <a:off x="6570614" y="2512179"/>
            <a:ext cx="2520000" cy="720000"/>
          </a:xfrm>
          <a:prstGeom prst="roundRect">
            <a:avLst>
              <a:gd name="adj" fmla="val 16667"/>
            </a:avLst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solidFill>
                  <a:srgbClr val="FF3300"/>
                </a:solidFill>
                <a:cs typeface="Arial" charset="0"/>
              </a:rPr>
              <a:t>4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2060"/>
                </a:solidFill>
                <a:cs typeface="Arial" charset="0"/>
              </a:rPr>
              <a:t>ФАКУЛЬТЕТА</a:t>
            </a:r>
            <a:endParaRPr lang="ru-RU" sz="1600" b="1" dirty="0">
              <a:solidFill>
                <a:srgbClr val="00007E"/>
              </a:solidFill>
              <a:latin typeface="Calibri" panose="020F0502020204030204" pitchFamily="34" charset="0"/>
              <a:cs typeface="Arial" charset="0"/>
            </a:endParaRPr>
          </a:p>
        </p:txBody>
      </p:sp>
      <p:cxnSp>
        <p:nvCxnSpPr>
          <p:cNvPr id="31" name="Прямая со стрелкой 30"/>
          <p:cNvCxnSpPr/>
          <p:nvPr/>
        </p:nvCxnSpPr>
        <p:spPr>
          <a:xfrm>
            <a:off x="5675858" y="3890259"/>
            <a:ext cx="1008112" cy="369672"/>
          </a:xfrm>
          <a:prstGeom prst="straightConnector1">
            <a:avLst/>
          </a:prstGeom>
          <a:ln w="139700">
            <a:gradFill>
              <a:gsLst>
                <a:gs pos="0">
                  <a:schemeClr val="accent5">
                    <a:lumMod val="75000"/>
                  </a:scheme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triangle" w="med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rot="960000" flipH="1" flipV="1">
            <a:off x="3653339" y="1718291"/>
            <a:ext cx="756084" cy="868668"/>
          </a:xfrm>
          <a:prstGeom prst="straightConnector1">
            <a:avLst/>
          </a:prstGeom>
          <a:ln w="139700">
            <a:gradFill>
              <a:gsLst>
                <a:gs pos="0">
                  <a:schemeClr val="accent5">
                    <a:lumMod val="75000"/>
                  </a:scheme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triangle" w="med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2883638" y="3971899"/>
            <a:ext cx="864096" cy="370542"/>
          </a:xfrm>
          <a:prstGeom prst="straightConnector1">
            <a:avLst/>
          </a:prstGeom>
          <a:ln w="139700">
            <a:gradFill>
              <a:gsLst>
                <a:gs pos="0">
                  <a:schemeClr val="accent5">
                    <a:lumMod val="75000"/>
                  </a:scheme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triangle" w="med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V="1">
            <a:off x="5717530" y="2858827"/>
            <a:ext cx="1080120" cy="504056"/>
          </a:xfrm>
          <a:prstGeom prst="straightConnector1">
            <a:avLst/>
          </a:prstGeom>
          <a:ln w="139700">
            <a:gradFill>
              <a:gsLst>
                <a:gs pos="0">
                  <a:schemeClr val="accent5">
                    <a:lumMod val="75000"/>
                  </a:scheme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triangle" w="med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rot="-1080000" flipV="1">
            <a:off x="5073218" y="1827047"/>
            <a:ext cx="936104" cy="792088"/>
          </a:xfrm>
          <a:prstGeom prst="straightConnector1">
            <a:avLst/>
          </a:prstGeom>
          <a:ln w="139700">
            <a:gradFill>
              <a:gsLst>
                <a:gs pos="0">
                  <a:schemeClr val="accent5">
                    <a:lumMod val="75000"/>
                  </a:schemeClr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triangle" w="med" len="lg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3" descr="C:\Documents and Settings\Иван\Рабочий стол\140480188148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4267" y="2291751"/>
            <a:ext cx="2447194" cy="2441268"/>
          </a:xfrm>
          <a:prstGeom prst="rect">
            <a:avLst/>
          </a:prstGeom>
          <a:noFill/>
        </p:spPr>
      </p:pic>
      <p:pic>
        <p:nvPicPr>
          <p:cNvPr id="46" name="Рисунок 5" descr="LOGO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34739" y="3017059"/>
            <a:ext cx="2576660" cy="122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230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2040</TotalTime>
  <Words>1135</Words>
  <Application>Microsoft Office PowerPoint</Application>
  <PresentationFormat>Лист A4 (210x297 мм)</PresentationFormat>
  <Paragraphs>259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1" baseType="lpstr">
      <vt:lpstr>Arial</vt:lpstr>
      <vt:lpstr>Arial Narrow</vt:lpstr>
      <vt:lpstr>Arial Unicode MS</vt:lpstr>
      <vt:lpstr>Calibri</vt:lpstr>
      <vt:lpstr>Cambria</vt:lpstr>
      <vt:lpstr>Candara</vt:lpstr>
      <vt:lpstr>Verdana</vt:lpstr>
      <vt:lpstr>Wingdings</vt:lpstr>
      <vt:lpstr>1_Тема Office</vt:lpstr>
      <vt:lpstr>О координации деятельности вузов и научных организаций железнодорожного транспорта на пространстве ОСЖД </vt:lpstr>
      <vt:lpstr>ДОГОВОР О СТАТУСЕ</vt:lpstr>
      <vt:lpstr>СОСТАВ АССОЦИАЦИИ ВУЗОВ ТРАНСПОРТА</vt:lpstr>
      <vt:lpstr>СИСТЕМА ОТРАСЛЕВОГО ТРАНСПОРТНОГО ОБРАЗОВАНИЯ</vt:lpstr>
      <vt:lpstr>СТРАТЕГИЧЕСКИЕ ПАРТНЁРЫ АССОЦИАЦИИ</vt:lpstr>
      <vt:lpstr>ОСЖД             АВТ</vt:lpstr>
      <vt:lpstr>СОВМЕСТНЫЕ МЕРОПРИЯТИЯ</vt:lpstr>
      <vt:lpstr>МИИТ СЕГОДНЯ</vt:lpstr>
      <vt:lpstr>МИИТ СЕГОДНЯ</vt:lpstr>
      <vt:lpstr>ЦЕНТР НЕПРЕРЫВНОГО ОБРАЗОВАНИЯ</vt:lpstr>
      <vt:lpstr>КОНТИНГЕНТ ОБУЧАЮЩИХСЯ</vt:lpstr>
      <vt:lpstr>КОНТИНГЕНТ РАБОТНИКОВ И ППС</vt:lpstr>
      <vt:lpstr>ПРОГРАММЫ ОБРАЗОВАНИЯ</vt:lpstr>
      <vt:lpstr>ЛИДЕР НАУЧНОГО СОПРОВОЖДЕНИЯ  РАЗВИТИЯ ТРАНСПОРТА РОССИИ</vt:lpstr>
      <vt:lpstr>143 ПАРТНЁРА ИЗ 45 СТРАН МИРА</vt:lpstr>
      <vt:lpstr>НА БАЗЕ ВУЗА ДЕЙСТВУЮТ:</vt:lpstr>
      <vt:lpstr>СТРАТЕГИЧЕСКИЕ ПАРТНЁРЫ</vt:lpstr>
      <vt:lpstr>КАЧЕСТВО ОБРАЗОВАНИЯ =  СООТВЕТСТВИЕ ТРЕБОВАНИЯМ РАБОТОДАТЕЛЕЙ</vt:lpstr>
      <vt:lpstr>ЕДИНЫЕ МЕЖДУНАРОДНЫЕ ТРЕБОВАНИЯ  К ПОДГОТОВКЕ СПЕЦИАЛИСТОВ ТРАНСПОРТА</vt:lpstr>
      <vt:lpstr>ПРЕДЛОЖЕНИЯ АССОЦИАЦИИ ВУЗОВ ТРАНСПОРТА  В ОБЛАСТИ ЖЕЛЕЗНОДОРОЖНОГО ОБРАЗОВАНИЯ</vt:lpstr>
      <vt:lpstr>ПРИОРИТЕТНЫЕ ОРИЕНТИРЫ В СФЕРЕ ПОВЫШЕНИЯ  КВАЛИФИКАЦИИ ПРИ ОСУЩЕСТВЛЕНИИ МЕЖДУНАРОДНЫХ ПЕРЕВОЗОК</vt:lpstr>
      <vt:lpstr>РАСШИРЕНИЕ СОТРУДНИЧЕСТВА ВУЗОВ С ОСЖД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ezar</dc:creator>
  <cp:lastModifiedBy>ezar</cp:lastModifiedBy>
  <cp:revision>205</cp:revision>
  <dcterms:created xsi:type="dcterms:W3CDTF">2016-06-15T08:12:54Z</dcterms:created>
  <dcterms:modified xsi:type="dcterms:W3CDTF">2017-02-13T03:20:44Z</dcterms:modified>
</cp:coreProperties>
</file>